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7" r:id="rId3"/>
    <p:sldMasterId id="2147483700" r:id="rId4"/>
    <p:sldMasterId id="2147483712" r:id="rId5"/>
  </p:sldMasterIdLst>
  <p:notesMasterIdLst>
    <p:notesMasterId r:id="rId43"/>
  </p:notesMasterIdLst>
  <p:sldIdLst>
    <p:sldId id="653" r:id="rId6"/>
    <p:sldId id="16661" r:id="rId7"/>
    <p:sldId id="259" r:id="rId8"/>
    <p:sldId id="16659" r:id="rId9"/>
    <p:sldId id="16674" r:id="rId10"/>
    <p:sldId id="16660" r:id="rId11"/>
    <p:sldId id="688" r:id="rId12"/>
    <p:sldId id="16637" r:id="rId13"/>
    <p:sldId id="691" r:id="rId14"/>
    <p:sldId id="1054" r:id="rId15"/>
    <p:sldId id="16664" r:id="rId16"/>
    <p:sldId id="16665" r:id="rId17"/>
    <p:sldId id="16666" r:id="rId18"/>
    <p:sldId id="16667" r:id="rId19"/>
    <p:sldId id="16671" r:id="rId20"/>
    <p:sldId id="16638" r:id="rId21"/>
    <p:sldId id="1055" r:id="rId22"/>
    <p:sldId id="16636" r:id="rId23"/>
    <p:sldId id="16668" r:id="rId24"/>
    <p:sldId id="16672" r:id="rId25"/>
    <p:sldId id="16662" r:id="rId26"/>
    <p:sldId id="657" r:id="rId27"/>
    <p:sldId id="16663" r:id="rId28"/>
    <p:sldId id="16669" r:id="rId29"/>
    <p:sldId id="16650" r:id="rId30"/>
    <p:sldId id="16649" r:id="rId31"/>
    <p:sldId id="1056" r:id="rId32"/>
    <p:sldId id="16640" r:id="rId33"/>
    <p:sldId id="1057" r:id="rId34"/>
    <p:sldId id="16670" r:id="rId35"/>
    <p:sldId id="16643" r:id="rId36"/>
    <p:sldId id="16644" r:id="rId37"/>
    <p:sldId id="16641" r:id="rId38"/>
    <p:sldId id="1058" r:id="rId39"/>
    <p:sldId id="16642" r:id="rId40"/>
    <p:sldId id="16634" r:id="rId41"/>
    <p:sldId id="16656" r:id="rId42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E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लोकसंख्या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tx1"/>
                    </a:solidFill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सन 2011</c:v>
                </c:pt>
                <c:pt idx="1">
                  <c:v>सन 2024</c:v>
                </c:pt>
                <c:pt idx="2">
                  <c:v>सन 2025</c:v>
                </c:pt>
                <c:pt idx="3">
                  <c:v>सन 2026</c:v>
                </c:pt>
                <c:pt idx="4">
                  <c:v>सन 2027</c:v>
                </c:pt>
                <c:pt idx="5">
                  <c:v>सन 2028</c:v>
                </c:pt>
                <c:pt idx="6">
                  <c:v>सन 2029</c:v>
                </c:pt>
              </c:strCache>
            </c:strRef>
          </c:cat>
          <c:val>
            <c:numRef>
              <c:f>Sheet1!$B$2:$B$8</c:f>
              <c:numCache>
                <c:formatCode>0.00</c:formatCode>
                <c:ptCount val="7"/>
                <c:pt idx="0">
                  <c:v>42.539909999999999</c:v>
                </c:pt>
                <c:pt idx="1">
                  <c:v>47.174120000000002</c:v>
                </c:pt>
                <c:pt idx="2">
                  <c:v>47.461379999999998</c:v>
                </c:pt>
                <c:pt idx="3">
                  <c:v>47.716340000000002</c:v>
                </c:pt>
                <c:pt idx="4">
                  <c:v>47.948480000000004</c:v>
                </c:pt>
                <c:pt idx="5">
                  <c:v>48.179400000000001</c:v>
                </c:pt>
                <c:pt idx="6">
                  <c:v>48.409030000000001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2D-4AE6-B80B-435BE7B7FF1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350330152"/>
        <c:axId val="350328584"/>
      </c:barChart>
      <c:catAx>
        <c:axId val="350330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DVOT-Surekh" panose="00000400000000000000" pitchFamily="2" charset="0"/>
                <a:ea typeface="+mn-ea"/>
                <a:cs typeface="DVOT-Surekh" panose="00000400000000000000" pitchFamily="2" charset="0"/>
              </a:defRPr>
            </a:pPr>
            <a:endParaRPr lang="en-US"/>
          </a:p>
        </c:txPr>
        <c:crossAx val="350328584"/>
        <c:crosses val="autoZero"/>
        <c:auto val="1"/>
        <c:lblAlgn val="ctr"/>
        <c:lblOffset val="100"/>
        <c:noMultiLvlLbl val="0"/>
      </c:catAx>
      <c:valAx>
        <c:axId val="350328584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350330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spPr/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C3E132CA-E5FE-419F-9045-577E6B90D5B8}" type="datetimeFigureOut">
              <a:rPr lang="en-IN" smtClean="0"/>
              <a:t>25-05-2025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391A5C1-2914-4BD1-9138-DC7B9B7C6A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5146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66612">
              <a:defRPr/>
            </a:pPr>
            <a:fld id="{3BBCA2BD-B47F-6E41-8847-00D11ED195C5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66612">
                <a:defRPr/>
              </a:pPr>
              <a:t>1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945937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1021718">
              <a:defRPr/>
            </a:pPr>
            <a:fld id="{5E27D255-45D4-4326-9CFD-522836037056}" type="slidenum">
              <a:rPr lang="en-IN">
                <a:solidFill>
                  <a:prstClr val="black"/>
                </a:solidFill>
                <a:latin typeface="Calibri" panose="020F0502020204030204"/>
              </a:rPr>
              <a:pPr defTabSz="1021718">
                <a:defRPr/>
              </a:pPr>
              <a:t>25</a:t>
            </a:fld>
            <a:endParaRPr lang="en-IN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244593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1A5C1-2914-4BD1-9138-DC7B9B7C6ABB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0254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1A5C1-2914-4BD1-9138-DC7B9B7C6ABB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3633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History. Tourist Attraction,</a:t>
            </a:r>
            <a:r>
              <a:rPr lang="en-US" baseline="0" dirty="0"/>
              <a:t> Geography hills geographical map, cropping patterns, demographic data, economy data service growth , admin rearrange it.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66612">
              <a:defRPr/>
            </a:pPr>
            <a:fld id="{3BBCA2BD-B47F-6E41-8847-00D11ED195C5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66612">
                <a:defRPr/>
              </a:pPr>
              <a:t>3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28932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1A5C1-2914-4BD1-9138-DC7B9B7C6ABB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9646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>
          <a:extLst>
            <a:ext uri="{FF2B5EF4-FFF2-40B4-BE49-F238E27FC236}">
              <a16:creationId xmlns:a16="http://schemas.microsoft.com/office/drawing/2014/main" id="{5628EDE6-78D6-ADA8-DC74-302038F63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29:notes">
            <a:extLst>
              <a:ext uri="{FF2B5EF4-FFF2-40B4-BE49-F238E27FC236}">
                <a16:creationId xmlns:a16="http://schemas.microsoft.com/office/drawing/2014/main" id="{934834C6-0D24-A938-57E7-8755FC9EA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47776" y="4697587"/>
            <a:ext cx="5982208" cy="3843481"/>
          </a:xfrm>
          <a:prstGeom prst="rect">
            <a:avLst/>
          </a:prstGeom>
        </p:spPr>
        <p:txBody>
          <a:bodyPr spcFirstLastPara="1" wrap="square" lIns="98495" tIns="49234" rIns="98495" bIns="49234" anchor="t" anchorCtr="0">
            <a:noAutofit/>
          </a:bodyPr>
          <a:lstStyle/>
          <a:p>
            <a:endParaRPr dirty="0"/>
          </a:p>
        </p:txBody>
      </p:sp>
      <p:sp>
        <p:nvSpPr>
          <p:cNvPr id="695" name="Google Shape;695;p29:notes">
            <a:extLst>
              <a:ext uri="{FF2B5EF4-FFF2-40B4-BE49-F238E27FC236}">
                <a16:creationId xmlns:a16="http://schemas.microsoft.com/office/drawing/2014/main" id="{40475EC4-BFEC-80DA-92FF-932A27398D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811213" y="1220788"/>
            <a:ext cx="5854700" cy="3292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8953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1A5C1-2914-4BD1-9138-DC7B9B7C6ABB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7347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1A5C1-2914-4BD1-9138-DC7B9B7C6ABB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5344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1A5C1-2914-4BD1-9138-DC7B9B7C6ABB}" type="slidenum">
              <a:rPr lang="en-IN" smtClean="0">
                <a:solidFill>
                  <a:prstClr val="black"/>
                </a:solidFill>
              </a:rPr>
              <a:pPr/>
              <a:t>20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077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1A5C1-2914-4BD1-9138-DC7B9B7C6ABB}" type="slidenum">
              <a:rPr lang="en-IN" smtClean="0">
                <a:solidFill>
                  <a:prstClr val="black"/>
                </a:solidFill>
              </a:rPr>
              <a:pPr/>
              <a:t>23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586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91A5C1-2914-4BD1-9138-DC7B9B7C6ABB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1670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C1E33-227D-9426-E547-CF6231CB5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55149A-1A0F-0462-6963-974D294C86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DB450-E80D-5643-D842-F1DCB4DA5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7F2C2-EF7E-4C56-A33C-B869337CD857}" type="datetimeFigureOut">
              <a:rPr lang="en-IN" smtClean="0"/>
              <a:t>25-05-2025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523EE-C28E-8A2F-4577-AE9B32EC6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EB17A-37E5-1764-4B63-24D58B35A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E9C2-B92A-4FCB-AA8B-076EFCF7C9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195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F04D1-0D90-B2EF-1144-D64D45DB1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8DCCC7-4FC1-A79E-9413-3D3A0AF3A2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6F6E3-C6E9-304F-CAD0-B73B06A24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7F2C2-EF7E-4C56-A33C-B869337CD857}" type="datetimeFigureOut">
              <a:rPr lang="en-IN" smtClean="0"/>
              <a:t>25-05-2025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B402E-4346-83D0-8BA9-7614A3BA0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D34A8-9ACB-9FC8-B92D-F77C42CFF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E9C2-B92A-4FCB-AA8B-076EFCF7C9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3099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76C9FA-81CC-44CC-C9A2-6A38917D83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2A1CC6-B30C-60FE-5581-53126C76D0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9375A8-3CCB-B828-1476-7299EB73E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7F2C2-EF7E-4C56-A33C-B869337CD857}" type="datetimeFigureOut">
              <a:rPr lang="en-IN" smtClean="0"/>
              <a:t>25-05-2025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D5318-ABE7-69C6-5191-F4F64E085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BCE28-1F10-18C3-AFED-5B9FC50C1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E9C2-B92A-4FCB-AA8B-076EFCF7C9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81218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932DA-EA8D-38F0-708F-68C0DF31F1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C94D81-B07A-91E5-BF74-0AD5223471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F1C0E-4F12-5089-C1CF-9A51E4B8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A4D7F-D1F5-4F3B-B3DA-32A812EFAF94}" type="datetimeFigureOut">
              <a:rPr lang="en-IN" smtClean="0"/>
              <a:t>25-05-2025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A1C87-A90E-0A8C-CF35-F92EA7406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4FA8B-1DB8-246F-F594-F5365A042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127B3-B482-4802-B6E4-392393799C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0503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F5401-4FD0-1EB8-16E7-EF07E58F3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A7B85-15FD-9E1D-2F2D-27E8CD9E4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CE6110-561C-E431-1154-4649888A8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A4D7F-D1F5-4F3B-B3DA-32A812EFAF94}" type="datetimeFigureOut">
              <a:rPr lang="en-IN" smtClean="0"/>
              <a:t>25-05-2025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BE049-F77B-26C1-A1B2-708E75BBD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E4C17-F97F-E509-6F55-814EF2761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127B3-B482-4802-B6E4-392393799C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76853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1C7B0-353B-19D8-6B0E-4C9D62F1B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2242B3-64D9-4AF5-12DE-4AC12EA00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BB48F-8447-7C88-2AF2-7BF652EE2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A4D7F-D1F5-4F3B-B3DA-32A812EFAF94}" type="datetimeFigureOut">
              <a:rPr lang="en-IN" smtClean="0"/>
              <a:t>25-05-2025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74A4B-4FC6-7BA5-A4F8-40F5AF7CD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4CFAB-2831-33A1-0BC6-0261CB19A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127B3-B482-4802-B6E4-392393799C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80093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C6D0A-D082-69B2-35B5-9BC7AC073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71E62-46A1-9342-57A6-EA06ABAAA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BD0FE6-E2BD-EC44-F2CF-FC12C308F2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4CE821-A779-0D9A-4334-B5B9F0802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A4D7F-D1F5-4F3B-B3DA-32A812EFAF94}" type="datetimeFigureOut">
              <a:rPr lang="en-IN" smtClean="0"/>
              <a:t>25-05-2025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5EA7AD-74A3-74B7-5008-6844E76C8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2E9F0F-165F-B04E-F0F2-6CB2FD07B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127B3-B482-4802-B6E4-392393799C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05035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39718-79A0-842C-3FD8-4509EB7A1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4657CB-17C5-C181-85AB-F39D5007A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6E32CB-67D3-95E1-4B42-524B68BB1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56CE4B-0AEC-A01C-90D2-28BF52DE86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A7B207-15EA-5C1E-8ACC-B86C6EB4CA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FA148A-845D-866E-A84F-A823D7494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A4D7F-D1F5-4F3B-B3DA-32A812EFAF94}" type="datetimeFigureOut">
              <a:rPr lang="en-IN" smtClean="0"/>
              <a:t>25-05-2025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84A40C-13DC-61C8-689A-83EE02F88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564845-8173-9675-1832-9DFD75C1C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127B3-B482-4802-B6E4-392393799C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39419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953FE-D8C8-9976-9328-67FD67F54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A1F8D2-4D06-355E-C39B-3BFAC1438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A4D7F-D1F5-4F3B-B3DA-32A812EFAF94}" type="datetimeFigureOut">
              <a:rPr lang="en-IN" smtClean="0"/>
              <a:t>25-05-2025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1ADDBD-EFC3-82FF-FDCD-0B49E21BF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ABD299-A87C-CC5D-0951-355F7E502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127B3-B482-4802-B6E4-392393799C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02575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E7964D-AC39-D249-7C97-249E9D48E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A4D7F-D1F5-4F3B-B3DA-32A812EFAF94}" type="datetimeFigureOut">
              <a:rPr lang="en-IN" smtClean="0"/>
              <a:t>25-05-2025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22CEF-6FB0-93C0-4427-B9DFFA595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FDAED-63BD-10C3-8FC1-08D013BD4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127B3-B482-4802-B6E4-392393799C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84994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8BBF9-B4DF-7BD8-4657-B8EC2FD0F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2F6C9-8FBA-4F99-3463-0288AB37D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64F793-A386-8925-3B87-78329EF23E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75E84E-AF3D-DD27-2ED1-8D9D782CA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A4D7F-D1F5-4F3B-B3DA-32A812EFAF94}" type="datetimeFigureOut">
              <a:rPr lang="en-IN" smtClean="0"/>
              <a:t>25-05-2025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DD9780-8701-0165-B885-A7A54D53D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01658E-DE44-8871-108D-5A8BF0C7D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127B3-B482-4802-B6E4-392393799C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835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2BEBD-7B00-B14E-031F-6A4B8806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A461C-0815-2F47-7CC4-6CFD6DFE4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9CD15-BFA9-83B4-2DF8-C43AEC4FD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7F2C2-EF7E-4C56-A33C-B869337CD857}" type="datetimeFigureOut">
              <a:rPr lang="en-IN" smtClean="0"/>
              <a:t>25-05-2025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7FDF2-55B4-5541-8101-7F9898464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01FD0-A4E1-2B0A-4CE8-1805404D3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E9C2-B92A-4FCB-AA8B-076EFCF7C9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99080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CB164-F8F4-FF8E-2C2C-D12632F5E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0A406A-E8B8-63D8-3744-8A0D034ABE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8A89F7-7877-73A4-09E5-39ADE03D53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A352B-068E-8741-06EF-2B16F1404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A4D7F-D1F5-4F3B-B3DA-32A812EFAF94}" type="datetimeFigureOut">
              <a:rPr lang="en-IN" smtClean="0"/>
              <a:t>25-05-2025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E4F27D-2A07-F433-2C85-B849C55CE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5D9E27-4436-C39B-2596-4BCD99651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127B3-B482-4802-B6E4-392393799C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21274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32E7-74FD-A03C-18B8-C64369B07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8587F0-A895-BEF5-645B-5786901F1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320BB-2931-5A9B-AD88-4ABE7ACD7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A4D7F-D1F5-4F3B-B3DA-32A812EFAF94}" type="datetimeFigureOut">
              <a:rPr lang="en-IN" smtClean="0"/>
              <a:t>25-05-2025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4991-D040-8914-C2D6-14A6D54B9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0A2648-ED4C-8026-D732-8C69FE360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127B3-B482-4802-B6E4-392393799C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69334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CB6D77-2672-4DF9-E7D4-6EB553CE5F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725F1F-7E0D-1AAB-DBBC-5900A713F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6EAE7-CE24-39BA-E289-75AC35063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A4D7F-D1F5-4F3B-B3DA-32A812EFAF94}" type="datetimeFigureOut">
              <a:rPr lang="en-IN" smtClean="0"/>
              <a:t>25-05-2025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C756E-AF33-2E27-632A-A1B51FC87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F3A47-979A-A10E-D722-17CF1114D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127B3-B482-4802-B6E4-392393799C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8508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Add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pHolder8">
            <a:extLst>
              <a:ext uri="{FF2B5EF4-FFF2-40B4-BE49-F238E27FC236}">
                <a16:creationId xmlns:a16="http://schemas.microsoft.com/office/drawing/2014/main" id="{2156E85F-12B2-4B88-A086-4F77056F1A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67200" y="0"/>
            <a:ext cx="7924800" cy="3733800"/>
          </a:xfrm>
          <a:custGeom>
            <a:avLst/>
            <a:gdLst>
              <a:gd name="connsiteX0" fmla="*/ 0 w 7924800"/>
              <a:gd name="connsiteY0" fmla="*/ 0 h 3733800"/>
              <a:gd name="connsiteX1" fmla="*/ 7924800 w 7924800"/>
              <a:gd name="connsiteY1" fmla="*/ 0 h 3733800"/>
              <a:gd name="connsiteX2" fmla="*/ 7924800 w 7924800"/>
              <a:gd name="connsiteY2" fmla="*/ 3733800 h 3733800"/>
              <a:gd name="connsiteX3" fmla="*/ 0 w 7924800"/>
              <a:gd name="connsiteY3" fmla="*/ 373380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3733800">
                <a:moveTo>
                  <a:pt x="0" y="0"/>
                </a:moveTo>
                <a:lnTo>
                  <a:pt x="7924800" y="0"/>
                </a:lnTo>
                <a:lnTo>
                  <a:pt x="7924800" y="3733800"/>
                </a:lnTo>
                <a:lnTo>
                  <a:pt x="0" y="373380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 defTabSz="457189"/>
            <a:endParaRPr lang="en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0ED1B44-C0C5-4B2E-9887-A773C7A27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943" y="1789591"/>
            <a:ext cx="2533780" cy="230428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5365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.T. Kearney TitleOnly 2014">
  <p:cSld name="A.T. Kearney TitleOnly 2014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>
            <a:spLocks noGrp="1"/>
          </p:cNvSpPr>
          <p:nvPr>
            <p:ph type="title"/>
          </p:nvPr>
        </p:nvSpPr>
        <p:spPr>
          <a:xfrm>
            <a:off x="326400" y="804674"/>
            <a:ext cx="11520000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07391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5"/>
          <p:cNvSpPr>
            <a:spLocks noGrp="1"/>
          </p:cNvSpPr>
          <p:nvPr>
            <p:ph sz="quarter" idx="10"/>
          </p:nvPr>
        </p:nvSpPr>
        <p:spPr>
          <a:xfrm>
            <a:off x="101600" y="1143000"/>
            <a:ext cx="11887200" cy="4876800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  <a:lvl2pPr>
              <a:defRPr sz="2600"/>
            </a:lvl2pPr>
            <a:lvl3pPr>
              <a:defRPr sz="2200"/>
            </a:lvl3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1599" y="0"/>
            <a:ext cx="11950701" cy="9681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58444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38901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7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7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32593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ndard slide">
  <p:cSld name="Standard slid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77"/>
          <p:cNvCxnSpPr/>
          <p:nvPr/>
        </p:nvCxnSpPr>
        <p:spPr>
          <a:xfrm>
            <a:off x="609601" y="907750"/>
            <a:ext cx="10974284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27;p77"/>
          <p:cNvSpPr txBox="1">
            <a:spLocks noGrp="1"/>
          </p:cNvSpPr>
          <p:nvPr>
            <p:ph type="body" idx="1"/>
          </p:nvPr>
        </p:nvSpPr>
        <p:spPr>
          <a:xfrm>
            <a:off x="609601" y="1137920"/>
            <a:ext cx="10972800" cy="4947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7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63308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7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0036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9312C-2FF9-85A3-E879-61E8AB413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BBC948-D0E5-DAFD-9100-B8912D1AE3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8FE8D-8350-68C7-9878-F8A84E2B1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7F2C2-EF7E-4C56-A33C-B869337CD857}" type="datetimeFigureOut">
              <a:rPr lang="en-IN" smtClean="0"/>
              <a:t>25-05-2025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A6EF9-EE58-139D-68A1-DEB5E10D4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D7A9A-B1A0-D341-09D4-1B989C2E7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E9C2-B92A-4FCB-AA8B-076EFCF7C9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44309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1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59037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1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80608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2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12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12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12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69272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11603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" name="Google Shape;65;p1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1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37767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1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71563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2735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55626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E66EB-E144-D99C-4447-9FEB1B21E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71431B-4B38-EA6A-2A13-1539859F88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2217F-74CC-7D75-7159-F8F74B6E5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04BA8-63A1-45DE-95BC-9B64C824F7E5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A56B8-E869-B156-64EE-8550E80BE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866AA-E92D-7991-E652-BFAED74C3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4E4C4-594C-45B2-9DAF-BC5019AC6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6623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E4279-2F91-8F9C-927D-BEA82AD71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95BE3-8F0A-180D-F754-0E14059EE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6AD2C-18C3-F4C2-2C82-241BCA9A5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04BA8-63A1-45DE-95BC-9B64C824F7E5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6F4C5-C67F-AEB2-C8FA-01FA3469C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E06079-9D2C-B05A-53F6-79AE0122F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4E4C4-594C-45B2-9DAF-BC5019AC6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2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6E2FA-7867-98FB-C56B-B75E0C9C7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ADB49-DBD8-10FD-A194-97AFC1B1E7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05A20-E2EE-F49B-702C-90948E5D1F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E74014-043C-4EA9-F2F3-18E60977B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7F2C2-EF7E-4C56-A33C-B869337CD857}" type="datetimeFigureOut">
              <a:rPr lang="en-IN" smtClean="0"/>
              <a:t>25-05-2025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C34EE8-C22C-A07C-3A89-C80500AC0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AE59B2-69C7-A78D-D1AB-962B1463E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E9C2-B92A-4FCB-AA8B-076EFCF7C9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1019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FFB-B244-4C4F-5F6D-C03AF648D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93D77-B429-9738-476A-89139BCAB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6BF5F-439E-08CF-8471-C890CD129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04BA8-63A1-45DE-95BC-9B64C824F7E5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45B90-0AFF-E41E-0C7D-25576543D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F8A35-BC4D-A0C2-0780-4CFB989C9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4E4C4-594C-45B2-9DAF-BC5019AC6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73746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E09D7-2AFF-04C6-20D8-1775FF710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2B765-499F-7193-3C1F-C746C14375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D2E2A-FF32-EA79-DA35-DE385B1746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C0F9A8-9576-4A86-95BE-7EAF3D6C9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04BA8-63A1-45DE-95BC-9B64C824F7E5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6A32B-EBED-103D-8459-7846A9D6D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A9FCE1-E446-D1E0-8936-FAFA83AE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4E4C4-594C-45B2-9DAF-BC5019AC6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01824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7B8AA-DFFE-D28D-D8F8-FF6607168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32D609-C376-BDBE-1BA4-F812C3126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8084E3-0BC7-694A-F30C-066F83112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0D4171-F11C-4275-20DE-D02D436CF9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2F2376-2D6F-2240-FB8E-E1FB943E97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4B8CE6-861B-BEB7-AD6B-0083CD0C8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04BA8-63A1-45DE-95BC-9B64C824F7E5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32581F-7292-6A2B-354D-3AC3ED0D0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6251F9-5A28-277F-4FC5-2F8493135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4E4C4-594C-45B2-9DAF-BC5019AC6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7408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0FF81-55BF-5228-4ED9-F58EB3E83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DF0CC7-6123-06C7-2A03-995F3E1D5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04BA8-63A1-45DE-95BC-9B64C824F7E5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F0648F-660C-BA8B-CAFD-06FA3F9D6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70D379-0087-2B08-1597-C0F1FB9EB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4E4C4-594C-45B2-9DAF-BC5019AC6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0543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D630EC-44BE-C2BA-A398-E192678C7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04BA8-63A1-45DE-95BC-9B64C824F7E5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3DB53D-69E3-E4B1-407B-61D269309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8C46E8-DDD8-B5D1-27B4-4256095D8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4E4C4-594C-45B2-9DAF-BC5019AC6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28762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E0383-75A1-92B7-89FA-928AA0A01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0B0B6-FE1A-F6FC-C0A1-726056120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CD3D79-9A2F-A468-1017-6C760E85F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2ACFC6-D7FF-33DB-0570-70276AEFA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04BA8-63A1-45DE-95BC-9B64C824F7E5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A43A1F-B9BD-96F9-B85C-00688C81F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F6073-7D12-4684-6494-708E6AFE6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4E4C4-594C-45B2-9DAF-BC5019AC6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163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D80BC-78A3-9237-01B2-17B9E0623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22E525-5BB9-601A-A150-4EB1A1976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48DA60-CD59-1F5D-405B-9937CA6D9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63A725-7BE0-72B7-E2B8-38ADF390B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04BA8-63A1-45DE-95BC-9B64C824F7E5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FB93C6-783A-27D7-921B-81606D130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80EED6-6798-76F5-2279-6680D2D45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4E4C4-594C-45B2-9DAF-BC5019AC6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64775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02576-AC45-78FA-12B8-693438C58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024375-132A-4CDB-3BCA-294F1CA5D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AFDDB-7D3D-0DB3-4CCF-EAFF58ACC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04BA8-63A1-45DE-95BC-9B64C824F7E5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FD79F-D502-C77E-202D-0A42AA7A0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724D42-2C76-4A33-B7AD-56692F158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4E4C4-594C-45B2-9DAF-BC5019AC6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9138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0BCD2F-7698-3E88-8B0D-2C9D2B8661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399C85-0A0E-516C-2EA6-D58419D62B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475FD2-68C1-33A4-43DA-0B441786B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04BA8-63A1-45DE-95BC-9B64C824F7E5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908CA-7D22-D409-BB91-F4E9EC578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80516-94C5-B3B4-50BD-ADD728C74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4E4C4-594C-45B2-9DAF-BC5019AC6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860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5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3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189" indent="0" algn="ctr">
              <a:buNone/>
              <a:defRPr sz="28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FBC2A6B8-F03E-45C9-BF8D-2D4D8CBA2ED7}" type="datetimeFigureOut">
              <a:rPr lang="en-IN" smtClean="0"/>
              <a:pPr/>
              <a:t>25-05-2025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26587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5B55F-8B26-FD46-4320-93CE87A6B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4CC4C-8B27-A4DC-BCAD-41A3E2FC81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29C0E4-A00C-FA2F-89F7-9DE8774909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CAF60F-A83D-8C3B-C6E0-4ED00EAFC1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72F1C8-814F-09C3-6A9D-204CCCE2C3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48C933-ED1B-5193-B2A1-E70D41FA8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7F2C2-EF7E-4C56-A33C-B869337CD857}" type="datetimeFigureOut">
              <a:rPr lang="en-IN" smtClean="0"/>
              <a:t>25-05-2025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51DB3E-332B-BBBF-E15D-E3A3BF089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6A8A39-BDFC-BD5F-6B1F-DDE560D44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E9C2-B92A-4FCB-AA8B-076EFCF7C9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966449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8C7FA-64C3-4004-874A-3658B6CAAB56}" type="datetimeFigureOut">
              <a:rPr lang="en-US" smtClean="0"/>
              <a:pPr/>
              <a:t>5/25/2025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A693F-56D1-4872-8C45-7422FD6133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80491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2A6B8-F03E-45C9-BF8D-2D4D8CBA2ED7}" type="datetimeFigureOut">
              <a:rPr lang="en-IN" smtClean="0"/>
              <a:pPr/>
              <a:t>25-05-2025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6387963"/>
      </p:ext>
    </p:extLst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5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1" y="1998135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2A6B8-F03E-45C9-BF8D-2D4D8CBA2ED7}" type="datetimeFigureOut">
              <a:rPr lang="en-IN" smtClean="0"/>
              <a:pPr/>
              <a:t>25-05-2025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4340612"/>
      </p:ext>
    </p:extLst>
  </p:cSld>
  <p:clrMapOvr>
    <a:masterClrMapping/>
  </p:clrMapOvr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1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2A6B8-F03E-45C9-BF8D-2D4D8CBA2ED7}" type="datetimeFigureOut">
              <a:rPr lang="en-IN" smtClean="0"/>
              <a:pPr/>
              <a:t>25-05-2025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577751"/>
      </p:ext>
    </p:extLst>
  </p:cSld>
  <p:clrMapOvr>
    <a:masterClrMapping/>
  </p:clrMapOvr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2A6B8-F03E-45C9-BF8D-2D4D8CBA2ED7}" type="datetimeFigureOut">
              <a:rPr lang="en-IN" smtClean="0"/>
              <a:pPr/>
              <a:t>25-05-2025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3175974"/>
      </p:ext>
    </p:extLst>
  </p:cSld>
  <p:clrMapOvr>
    <a:masterClrMapping/>
  </p:clrMapOvr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2A6B8-F03E-45C9-BF8D-2D4D8CBA2ED7}" type="datetimeFigureOut">
              <a:rPr lang="en-IN" smtClean="0"/>
              <a:pPr/>
              <a:t>25-05-2025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786878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3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3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2A6B8-F03E-45C9-BF8D-2D4D8CBA2ED7}" type="datetimeFigureOut">
              <a:rPr lang="en-IN" smtClean="0"/>
              <a:pPr/>
              <a:t>25-05-2025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2605011"/>
      </p:ext>
    </p:extLst>
  </p:cSld>
  <p:clrMapOvr>
    <a:masterClrMapping/>
  </p:clrMapOvr>
  <p:hf sldNum="0"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8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FBC2A6B8-F03E-45C9-BF8D-2D4D8CBA2ED7}" type="datetimeFigureOut">
              <a:rPr lang="en-IN" smtClean="0"/>
              <a:pPr/>
              <a:t>25-05-2025</a:t>
            </a:fld>
            <a:endParaRPr lang="en-IN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2945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2A6B8-F03E-45C9-BF8D-2D4D8CBA2ED7}" type="datetimeFigureOut">
              <a:rPr lang="en-IN" smtClean="0"/>
              <a:pPr/>
              <a:t>25-05-2025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6802239"/>
      </p:ext>
    </p:extLst>
  </p:cSld>
  <p:clrMapOvr>
    <a:masterClrMapping/>
  </p:clrMapOvr>
  <p:hf sldNum="0"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1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6" y="714376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2A6B8-F03E-45C9-BF8D-2D4D8CBA2ED7}" type="datetimeFigureOut">
              <a:rPr lang="en-IN" smtClean="0"/>
              <a:pPr/>
              <a:t>25-05-2025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71929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5919D-9D92-94A7-31D6-26C6E1266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5F7179-9B05-705A-6ED0-13D2414BC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7F2C2-EF7E-4C56-A33C-B869337CD857}" type="datetimeFigureOut">
              <a:rPr lang="en-IN" smtClean="0"/>
              <a:t>25-05-2025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29EA44-BF01-AD39-D513-819FAA3EE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4DA4F6-C5AA-6910-CB8A-88D8B177C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E9C2-B92A-4FCB-AA8B-076EFCF7C9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013075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797467" y="2869796"/>
            <a:ext cx="10962800" cy="11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86232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Add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pHolder8">
            <a:extLst>
              <a:ext uri="{FF2B5EF4-FFF2-40B4-BE49-F238E27FC236}">
                <a16:creationId xmlns:a16="http://schemas.microsoft.com/office/drawing/2014/main" id="{2156E85F-12B2-4B88-A086-4F77056F1A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67200" y="0"/>
            <a:ext cx="7924800" cy="3733800"/>
          </a:xfrm>
          <a:custGeom>
            <a:avLst/>
            <a:gdLst>
              <a:gd name="connsiteX0" fmla="*/ 0 w 7924800"/>
              <a:gd name="connsiteY0" fmla="*/ 0 h 3733800"/>
              <a:gd name="connsiteX1" fmla="*/ 7924800 w 7924800"/>
              <a:gd name="connsiteY1" fmla="*/ 0 h 3733800"/>
              <a:gd name="connsiteX2" fmla="*/ 7924800 w 7924800"/>
              <a:gd name="connsiteY2" fmla="*/ 3733800 h 3733800"/>
              <a:gd name="connsiteX3" fmla="*/ 0 w 7924800"/>
              <a:gd name="connsiteY3" fmla="*/ 373380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4800" h="3733800">
                <a:moveTo>
                  <a:pt x="0" y="0"/>
                </a:moveTo>
                <a:lnTo>
                  <a:pt x="7924800" y="0"/>
                </a:lnTo>
                <a:lnTo>
                  <a:pt x="7924800" y="3733800"/>
                </a:lnTo>
                <a:lnTo>
                  <a:pt x="0" y="373380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>
            <a:lvl1pPr>
              <a:defRPr lang="en-ID" sz="60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 defTabSz="457189"/>
            <a:endParaRPr lang="en-ID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0ED1B44-C0C5-4B2E-9887-A773C7A27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943" y="1789591"/>
            <a:ext cx="2533780" cy="2304288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45848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800" cy="8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415600" y="1639833"/>
            <a:ext cx="11360800" cy="44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5141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F4E927-EE22-A3F2-9920-E9ECE9C39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7F2C2-EF7E-4C56-A33C-B869337CD857}" type="datetimeFigureOut">
              <a:rPr lang="en-IN" smtClean="0"/>
              <a:t>25-05-2025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A54A02-E757-7510-2358-F6EC89901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16BF88-5FFC-8E53-0CFC-A814293CC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E9C2-B92A-4FCB-AA8B-076EFCF7C9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8891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DCF7A-368C-809A-F9E7-FCF1F51C1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052ED-E99E-6454-E41A-CBECD2B78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39B6F0-1FB7-5B9E-0C88-DD44D15191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BA23F4-255C-7349-36C4-5E613DF60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7F2C2-EF7E-4C56-A33C-B869337CD857}" type="datetimeFigureOut">
              <a:rPr lang="en-IN" smtClean="0"/>
              <a:t>25-05-2025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A6EE16-7B3F-13B5-A242-1CB1D2ED0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813069-923F-2137-8EB5-94387BAB1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E9C2-B92A-4FCB-AA8B-076EFCF7C9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5838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B0078-98BA-BE73-E623-F450EB6EB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070EA8-B62D-812A-EA88-01086BCEE3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A3D0EA-A43A-6FBB-91C7-3BD100A27E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CF03DE-7B0B-4322-0062-E7A8C1690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7F2C2-EF7E-4C56-A33C-B869337CD857}" type="datetimeFigureOut">
              <a:rPr lang="en-IN" smtClean="0"/>
              <a:t>25-05-2025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7848DE-1935-1F39-DE24-9DF20CF66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040FF1-3E9A-7A9F-8DA7-FF765DD63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E9C2-B92A-4FCB-AA8B-076EFCF7C9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1738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C7221-4C8E-2FBC-E022-F6924ACA0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4F31B-6541-2935-20FC-C46932797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3CD1FA-2420-47C7-B739-558B4E0A60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7F2C2-EF7E-4C56-A33C-B869337CD857}" type="datetimeFigureOut">
              <a:rPr lang="en-IN" smtClean="0"/>
              <a:t>25-05-2025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28353-DF0C-8242-BD0A-DA4E910BEC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CE37A-9DFD-CFCD-8543-755F1B0B28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3E9C2-B92A-4FCB-AA8B-076EFCF7C95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4279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2173FF-2ADE-8E66-C582-544A6235A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B8A9D-7235-2657-C4B1-0A7AB441A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9EAE7-C4E7-57F9-2E40-215BC2F9AA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8A4D7F-D1F5-4F3B-B3DA-32A812EFAF94}" type="datetimeFigureOut">
              <a:rPr lang="en-IN" smtClean="0"/>
              <a:t>25-05-2025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0A6A7-100D-6658-D214-43FB2C4E31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5C03C-9016-FE2B-B435-9F2B758F51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127B3-B482-4802-B6E4-392393799C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2250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7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7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7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521142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A18102-58A6-4EEC-ED70-9A3A93B10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2769FD-F443-F2F9-2D3E-D1AB311A1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800C5D-68E5-21CD-6DCC-ED8BD2B283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004BA8-63A1-45DE-95BC-9B64C824F7E5}" type="datetimeFigureOut">
              <a:rPr lang="en-US" smtClean="0"/>
              <a:t>5/25/2025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CADB0-7162-DAEE-8C0D-D74B921C7A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E2EA9-1E6E-23D5-669E-90021946D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4E4C4-594C-45B2-9DAF-BC5019AC6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962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6" y="499534"/>
            <a:ext cx="10772775" cy="16581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1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1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FBC2A6B8-F03E-45C9-BF8D-2D4D8CBA2ED7}" type="datetimeFigureOut">
              <a:rPr lang="en-IN" smtClean="0"/>
              <a:pPr/>
              <a:t>25-05-2025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1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7" y="5876414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3020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</p:sldLayoutIdLst>
  <p:hf sldNum="0" hdr="0" ftr="0" dt="0"/>
  <p:txStyles>
    <p:titleStyle>
      <a:lvl1pPr algn="l" defTabSz="914377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38" indent="-91438" algn="l" defTabSz="914377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63" indent="-342891" algn="l" defTabSz="914377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26" indent="-548626" algn="l" defTabSz="914377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39" indent="-822939" algn="l" defTabSz="914377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53" indent="-1097253" algn="l" defTabSz="914377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199970" indent="-228594" algn="l" defTabSz="914377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399965" indent="-228594" algn="l" defTabSz="914377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599960" indent="-228594" algn="l" defTabSz="914377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799955" indent="-228594" algn="l" defTabSz="914377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chart" Target="../charts/chart1.xml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10" Type="http://schemas.openxmlformats.org/officeDocument/2006/relationships/image" Target="../media/image48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jpg"/><Relationship Id="rId7" Type="http://schemas.openxmlformats.org/officeDocument/2006/relationships/image" Target="../media/image54.jpe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g"/><Relationship Id="rId9" Type="http://schemas.openxmlformats.org/officeDocument/2006/relationships/image" Target="../media/image5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hyperlink" Target="http://prakyg.deviantart.com/art/Indian-rupee-symbol-172408432" TargetMode="External"/><Relationship Id="rId7" Type="http://schemas.openxmlformats.org/officeDocument/2006/relationships/image" Target="../media/image20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jpeg"/><Relationship Id="rId5" Type="http://schemas.openxmlformats.org/officeDocument/2006/relationships/hyperlink" Target="https://www.investopedia.com/terms/r/realgdp.asp" TargetMode="External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A9CA0AF-1C12-C620-F831-1BA0BEA53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748" y="374826"/>
            <a:ext cx="1670801" cy="16388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09C331-AE78-2BCA-DE0F-C788B8D6BF29}"/>
              </a:ext>
            </a:extLst>
          </p:cNvPr>
          <p:cNvSpPr txBox="1"/>
          <p:nvPr/>
        </p:nvSpPr>
        <p:spPr>
          <a:xfrm>
            <a:off x="7010932" y="3982063"/>
            <a:ext cx="3329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Presented By,</a:t>
            </a:r>
            <a:endParaRPr kumimoji="0" lang="en-IN" sz="1800" b="0" i="0" u="none" strike="noStrike" kern="1200" cap="none" spc="0" normalizeH="0" baseline="0" noProof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8818F2-6C02-5663-D0E6-176B18B9B67A}"/>
              </a:ext>
            </a:extLst>
          </p:cNvPr>
          <p:cNvSpPr txBox="1"/>
          <p:nvPr/>
        </p:nvSpPr>
        <p:spPr>
          <a:xfrm>
            <a:off x="6911345" y="2253830"/>
            <a:ext cx="3329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Presentation of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3726B9-05D6-BF1D-EE39-02E96408965A}"/>
              </a:ext>
            </a:extLst>
          </p:cNvPr>
          <p:cNvSpPr txBox="1"/>
          <p:nvPr/>
        </p:nvSpPr>
        <p:spPr>
          <a:xfrm>
            <a:off x="5303128" y="2976880"/>
            <a:ext cx="6546042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6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Jalgaon District Strategic Plan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26CE44-8415-991D-9801-0361080CE4B0}"/>
              </a:ext>
            </a:extLst>
          </p:cNvPr>
          <p:cNvSpPr txBox="1"/>
          <p:nvPr/>
        </p:nvSpPr>
        <p:spPr>
          <a:xfrm>
            <a:off x="5343523" y="4833767"/>
            <a:ext cx="6505647" cy="40011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1200" cap="none" spc="0" normalizeH="0" baseline="0" noProof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District Collector, Jalgaon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05EEF2-9D47-AB69-7EEA-C5338E3E7972}"/>
              </a:ext>
            </a:extLst>
          </p:cNvPr>
          <p:cNvSpPr txBox="1"/>
          <p:nvPr/>
        </p:nvSpPr>
        <p:spPr>
          <a:xfrm>
            <a:off x="6536288" y="5758717"/>
            <a:ext cx="4278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Date : 17th January 2025</a:t>
            </a:r>
            <a:endParaRPr kumimoji="0" lang="en-IN" sz="1600" b="0" i="0" u="none" strike="noStrike" kern="1200" cap="none" spc="0" normalizeH="0" baseline="0" noProof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06" name="Picture 10" descr="Thermal Power Station in Bhusawal City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51" b="12102"/>
          <a:stretch/>
        </p:blipFill>
        <p:spPr bwMode="auto">
          <a:xfrm>
            <a:off x="394390" y="419610"/>
            <a:ext cx="4543174" cy="295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HRI MANGAL DEV GRAH MANDIR (2025) All You Need to Know BEFORE You Go (with  Photos) - Tripadviso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90" y="3465906"/>
            <a:ext cx="4543174" cy="329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747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DA79470-0E0B-289E-EA70-A4A90A62CC2D}"/>
              </a:ext>
            </a:extLst>
          </p:cNvPr>
          <p:cNvSpPr/>
          <p:nvPr/>
        </p:nvSpPr>
        <p:spPr>
          <a:xfrm>
            <a:off x="9775982" y="499799"/>
            <a:ext cx="2303881" cy="42618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DVOT-Surekh" panose="00000400000000000000" pitchFamily="2" charset="0"/>
              <a:cs typeface="DVOT-Surekh" panose="00000400000000000000" pitchFamily="2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7752C97-C6EE-3B2A-2727-4BC64C6E0199}"/>
              </a:ext>
            </a:extLst>
          </p:cNvPr>
          <p:cNvSpPr/>
          <p:nvPr/>
        </p:nvSpPr>
        <p:spPr>
          <a:xfrm>
            <a:off x="7355811" y="499799"/>
            <a:ext cx="2303881" cy="428784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DVOT-Surekh" panose="00000400000000000000" pitchFamily="2" charset="0"/>
              <a:cs typeface="DVOT-Surekh" panose="00000400000000000000" pitchFamily="2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DC53C89-C542-F3F5-8729-6A83CEFBB74D}"/>
              </a:ext>
            </a:extLst>
          </p:cNvPr>
          <p:cNvSpPr/>
          <p:nvPr/>
        </p:nvSpPr>
        <p:spPr>
          <a:xfrm>
            <a:off x="4925009" y="499799"/>
            <a:ext cx="2303881" cy="428784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DVOT-Surekh" panose="00000400000000000000" pitchFamily="2" charset="0"/>
              <a:cs typeface="DVOT-Surekh" panose="00000400000000000000" pitchFamily="2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FB733A6-6C4F-0764-3E2C-40446D8753DF}"/>
              </a:ext>
            </a:extLst>
          </p:cNvPr>
          <p:cNvSpPr/>
          <p:nvPr/>
        </p:nvSpPr>
        <p:spPr>
          <a:xfrm>
            <a:off x="2476500" y="529692"/>
            <a:ext cx="2303881" cy="424731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DVOT-Surekh" panose="00000400000000000000" pitchFamily="2" charset="0"/>
              <a:cs typeface="DVOT-Surekh" panose="00000400000000000000" pitchFamily="2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EA1FD3D-6809-08D8-6A19-8DC45AAE7AE5}"/>
              </a:ext>
            </a:extLst>
          </p:cNvPr>
          <p:cNvSpPr/>
          <p:nvPr/>
        </p:nvSpPr>
        <p:spPr>
          <a:xfrm>
            <a:off x="67844" y="529692"/>
            <a:ext cx="2303881" cy="422519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DVOT-Surekh" panose="00000400000000000000" pitchFamily="2" charset="0"/>
              <a:cs typeface="DVOT-Surekh" panose="000004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2D19BD-6BD5-FD51-FCF2-BC3F8171F023}"/>
              </a:ext>
            </a:extLst>
          </p:cNvPr>
          <p:cNvSpPr txBox="1"/>
          <p:nvPr/>
        </p:nvSpPr>
        <p:spPr>
          <a:xfrm>
            <a:off x="235786" y="710938"/>
            <a:ext cx="2043199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IN" b="1" u="sng" dirty="0">
                <a:solidFill>
                  <a:schemeClr val="accent6">
                    <a:lumMod val="75000"/>
                  </a:schemeClr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Cropping Intensity Enhancement</a:t>
            </a:r>
          </a:p>
          <a:p>
            <a:pPr>
              <a:spcBef>
                <a:spcPts val="600"/>
              </a:spcBef>
            </a:pPr>
            <a:endParaRPr lang="en-US" sz="800" b="1" dirty="0">
              <a:latin typeface="DVOT-Surekh" panose="00000400000000000000" pitchFamily="2" charset="0"/>
              <a:cs typeface="DVOT-Surekh" panose="00000400000000000000" pitchFamily="2" charset="0"/>
            </a:endParaRPr>
          </a:p>
          <a:p>
            <a:pPr>
              <a:spcBef>
                <a:spcPts val="600"/>
              </a:spcBef>
            </a:pPr>
            <a:r>
              <a:rPr lang="en-US" sz="1400" b="1" dirty="0">
                <a:latin typeface="DVOT-Surekh" panose="00000400000000000000" pitchFamily="2" charset="0"/>
                <a:cs typeface="DVOT-Surekh" panose="00000400000000000000" pitchFamily="2" charset="0"/>
              </a:rPr>
              <a:t>Current Status:</a:t>
            </a:r>
            <a:r>
              <a:rPr lang="en-US" sz="1400" dirty="0">
                <a:latin typeface="DVOT-Surekh" panose="00000400000000000000" pitchFamily="2" charset="0"/>
                <a:cs typeface="DVOT-Surekh" panose="00000400000000000000" pitchFamily="2" charset="0"/>
              </a:rPr>
              <a:t> </a:t>
            </a:r>
          </a:p>
          <a:p>
            <a:pPr algn="just">
              <a:spcBef>
                <a:spcPts val="600"/>
              </a:spcBef>
            </a:pPr>
            <a:r>
              <a:rPr lang="en-US" sz="1400" dirty="0">
                <a:latin typeface="DVOT-Surekh" panose="00000400000000000000" pitchFamily="2" charset="0"/>
                <a:cs typeface="DVOT-Surekh" panose="00000400000000000000" pitchFamily="2" charset="0"/>
              </a:rPr>
              <a:t>The district's cropping intensity stands at 1.28. </a:t>
            </a:r>
            <a:endParaRPr lang="en-US" sz="1400" b="1" dirty="0">
              <a:latin typeface="DVOT-Surekh" panose="00000400000000000000" pitchFamily="2" charset="0"/>
              <a:cs typeface="DVOT-Surekh" panose="00000400000000000000" pitchFamily="2" charset="0"/>
            </a:endParaRPr>
          </a:p>
          <a:p>
            <a:pPr>
              <a:spcBef>
                <a:spcPts val="600"/>
              </a:spcBef>
              <a:tabLst>
                <a:tab pos="1619250" algn="l"/>
              </a:tabLst>
            </a:pPr>
            <a:endParaRPr lang="en-US" sz="1400" b="1" dirty="0">
              <a:latin typeface="DVOT-Surekh" panose="00000400000000000000" pitchFamily="2" charset="0"/>
              <a:cs typeface="DVOT-Surekh" panose="00000400000000000000" pitchFamily="2" charset="0"/>
            </a:endParaRPr>
          </a:p>
          <a:p>
            <a:pPr>
              <a:spcBef>
                <a:spcPts val="600"/>
              </a:spcBef>
              <a:tabLst>
                <a:tab pos="1619250" algn="l"/>
              </a:tabLst>
            </a:pPr>
            <a:r>
              <a:rPr lang="en-US" sz="1400" b="1" dirty="0">
                <a:latin typeface="DVOT-Surekh" panose="00000400000000000000" pitchFamily="2" charset="0"/>
                <a:cs typeface="DVOT-Surekh" panose="00000400000000000000" pitchFamily="2" charset="0"/>
              </a:rPr>
              <a:t>Target: </a:t>
            </a:r>
          </a:p>
          <a:p>
            <a:pPr algn="just">
              <a:spcBef>
                <a:spcPts val="600"/>
              </a:spcBef>
              <a:tabLst>
                <a:tab pos="1619250" algn="l"/>
              </a:tabLst>
            </a:pPr>
            <a:r>
              <a:rPr lang="en-US" sz="1400" dirty="0">
                <a:latin typeface="DVOT-Surekh" panose="00000400000000000000" pitchFamily="2" charset="0"/>
                <a:cs typeface="DVOT-Surekh" panose="00000400000000000000" pitchFamily="2" charset="0"/>
              </a:rPr>
              <a:t>The objective is to increase this intensity to 2.10, aiming for more efficient land use and higher agricultural output</a:t>
            </a:r>
          </a:p>
          <a:p>
            <a:pPr algn="just">
              <a:spcBef>
                <a:spcPts val="600"/>
              </a:spcBef>
              <a:tabLst>
                <a:tab pos="1619250" algn="l"/>
              </a:tabLst>
            </a:pPr>
            <a:endParaRPr lang="en-US" sz="1400" dirty="0">
              <a:latin typeface="DVOT-Surekh" panose="00000400000000000000" pitchFamily="2" charset="0"/>
              <a:cs typeface="DVOT-Surekh" panose="000004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89541D-2ECE-3776-8634-11DFC693E59C}"/>
              </a:ext>
            </a:extLst>
          </p:cNvPr>
          <p:cNvSpPr txBox="1"/>
          <p:nvPr/>
        </p:nvSpPr>
        <p:spPr>
          <a:xfrm>
            <a:off x="2582242" y="521670"/>
            <a:ext cx="2117557" cy="4301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endParaRPr lang="en-IN" sz="200" b="1" u="sng" dirty="0">
              <a:solidFill>
                <a:schemeClr val="accent6">
                  <a:lumMod val="75000"/>
                </a:schemeClr>
              </a:solidFill>
              <a:latin typeface="DVOT-Surekh" panose="00000400000000000000" pitchFamily="2" charset="0"/>
              <a:cs typeface="DVOT-Surekh" panose="00000400000000000000" pitchFamily="2" charset="0"/>
            </a:endParaRPr>
          </a:p>
          <a:p>
            <a:pPr algn="ctr">
              <a:spcBef>
                <a:spcPts val="600"/>
              </a:spcBef>
            </a:pPr>
            <a:r>
              <a:rPr lang="en-IN" b="1" u="sng" dirty="0">
                <a:solidFill>
                  <a:schemeClr val="accent6">
                    <a:lumMod val="75000"/>
                  </a:schemeClr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Major Irrigation Projects</a:t>
            </a:r>
          </a:p>
          <a:p>
            <a:pPr>
              <a:spcBef>
                <a:spcPts val="600"/>
              </a:spcBef>
            </a:pPr>
            <a:endParaRPr lang="en-US" sz="300" b="1" dirty="0">
              <a:latin typeface="DVOT-Surekh" panose="00000400000000000000" pitchFamily="2" charset="0"/>
              <a:cs typeface="DVOT-Surekh" panose="00000400000000000000" pitchFamily="2" charset="0"/>
            </a:endParaRPr>
          </a:p>
          <a:p>
            <a:pPr>
              <a:spcBef>
                <a:spcPts val="600"/>
              </a:spcBef>
            </a:pPr>
            <a:r>
              <a:rPr lang="en-US" sz="1350" b="1" dirty="0">
                <a:latin typeface="DVOT-Surekh" panose="00000400000000000000" pitchFamily="2" charset="0"/>
                <a:cs typeface="DVOT-Surekh" panose="00000400000000000000" pitchFamily="2" charset="0"/>
              </a:rPr>
              <a:t>Status:</a:t>
            </a:r>
          </a:p>
          <a:p>
            <a:pPr algn="just">
              <a:spcBef>
                <a:spcPts val="600"/>
              </a:spcBef>
            </a:pPr>
            <a:r>
              <a:rPr lang="en-US" sz="1350" dirty="0">
                <a:latin typeface="DVOT-Surekh" panose="00000400000000000000" pitchFamily="2" charset="0"/>
                <a:cs typeface="DVOT-Surekh" panose="00000400000000000000" pitchFamily="2" charset="0"/>
              </a:rPr>
              <a:t>Major 8 Irrigation Projects are Likely to Complete in Jalgaon District </a:t>
            </a:r>
          </a:p>
          <a:p>
            <a:pPr>
              <a:spcBef>
                <a:spcPts val="600"/>
              </a:spcBef>
            </a:pPr>
            <a:r>
              <a:rPr lang="en-US" sz="1350" b="1" dirty="0">
                <a:latin typeface="DVOT-Surekh" panose="00000400000000000000" pitchFamily="2" charset="0"/>
                <a:cs typeface="DVOT-Surekh" panose="00000400000000000000" pitchFamily="2" charset="0"/>
              </a:rPr>
              <a:t>Benefits: </a:t>
            </a:r>
          </a:p>
          <a:p>
            <a:pPr algn="just">
              <a:spcBef>
                <a:spcPts val="600"/>
              </a:spcBef>
              <a:tabLst>
                <a:tab pos="1619250" algn="l"/>
              </a:tabLst>
            </a:pPr>
            <a:r>
              <a:rPr lang="en-US" altLang="en-US" sz="1350" dirty="0">
                <a:latin typeface="DVOT-Surekh" panose="00000400000000000000" pitchFamily="2" charset="0"/>
                <a:cs typeface="DVOT-Surekh" panose="00000400000000000000" pitchFamily="2" charset="0"/>
              </a:rPr>
              <a:t>8 Irrigation Project having Project Irrigation Capacity of 2,65,785 Ha. After completion of these projects extra 1,94,270 Ha area will be under irrigation , thereby supporting the goal of increased cropping intensity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92B25D-6FC9-271F-2DFD-E6FFFD1B53CB}"/>
              </a:ext>
            </a:extLst>
          </p:cNvPr>
          <p:cNvSpPr txBox="1"/>
          <p:nvPr/>
        </p:nvSpPr>
        <p:spPr>
          <a:xfrm>
            <a:off x="5095528" y="524938"/>
            <a:ext cx="2043199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IN" sz="1600" b="1" u="sng" dirty="0">
                <a:solidFill>
                  <a:schemeClr val="accent6">
                    <a:lumMod val="75000"/>
                  </a:schemeClr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Non-Productive Land Identification</a:t>
            </a:r>
          </a:p>
          <a:p>
            <a:endParaRPr lang="en-US" sz="700" b="1" dirty="0">
              <a:latin typeface="DVOT-Surekh" panose="00000400000000000000" pitchFamily="2" charset="0"/>
              <a:cs typeface="DVOT-Surekh" panose="000004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300" b="1" dirty="0">
                <a:latin typeface="DVOT-Surekh" panose="00000400000000000000" pitchFamily="2" charset="0"/>
                <a:cs typeface="DVOT-Surekh" panose="00000400000000000000" pitchFamily="2" charset="0"/>
              </a:rPr>
              <a:t>Identified Land </a:t>
            </a:r>
            <a:r>
              <a:rPr lang="en-US" sz="1300" b="1" dirty="0" err="1">
                <a:latin typeface="DVOT-Surekh" panose="00000400000000000000" pitchFamily="2" charset="0"/>
                <a:cs typeface="DVOT-Surekh" panose="00000400000000000000" pitchFamily="2" charset="0"/>
              </a:rPr>
              <a:t>Tyeps</a:t>
            </a:r>
            <a:r>
              <a:rPr lang="en-US" sz="1300" b="1" dirty="0">
                <a:latin typeface="DVOT-Surekh" panose="00000400000000000000" pitchFamily="2" charset="0"/>
                <a:cs typeface="DVOT-Surekh" panose="00000400000000000000" pitchFamily="2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300" b="1" dirty="0">
                <a:latin typeface="DVOT-Surekh" panose="00000400000000000000" pitchFamily="2" charset="0"/>
                <a:cs typeface="DVOT-Surekh" panose="00000400000000000000" pitchFamily="2" charset="0"/>
              </a:rPr>
              <a:t>1.Dam Side Lands</a:t>
            </a:r>
            <a:endParaRPr lang="en-US" sz="1300" dirty="0">
              <a:latin typeface="DVOT-Surekh" panose="00000400000000000000" pitchFamily="2" charset="0"/>
              <a:cs typeface="DVOT-Surekh" panose="000004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300" b="1" dirty="0">
                <a:latin typeface="DVOT-Surekh" panose="00000400000000000000" pitchFamily="2" charset="0"/>
                <a:cs typeface="DVOT-Surekh" panose="00000400000000000000" pitchFamily="2" charset="0"/>
              </a:rPr>
              <a:t>2.Gairan Lands</a:t>
            </a:r>
            <a:endParaRPr lang="en-US" sz="1300" dirty="0">
              <a:latin typeface="DVOT-Surekh" panose="00000400000000000000" pitchFamily="2" charset="0"/>
              <a:cs typeface="DVOT-Surekh" panose="000004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300" b="1" dirty="0">
                <a:latin typeface="DVOT-Surekh" panose="00000400000000000000" pitchFamily="2" charset="0"/>
                <a:cs typeface="DVOT-Surekh" panose="00000400000000000000" pitchFamily="2" charset="0"/>
              </a:rPr>
              <a:t>3. Depleted Lands – 148CFR</a:t>
            </a:r>
            <a:endParaRPr lang="en-US" sz="1300" dirty="0">
              <a:latin typeface="DVOT-Surekh" panose="00000400000000000000" pitchFamily="2" charset="0"/>
              <a:cs typeface="DVOT-Surekh" panose="00000400000000000000" pitchFamily="2" charset="0"/>
            </a:endParaRPr>
          </a:p>
          <a:p>
            <a:pPr algn="just">
              <a:spcBef>
                <a:spcPts val="600"/>
              </a:spcBef>
              <a:tabLst>
                <a:tab pos="1619250" algn="l"/>
              </a:tabLst>
            </a:pPr>
            <a:r>
              <a:rPr lang="en-US" sz="1300" b="1" dirty="0">
                <a:latin typeface="DVOT-Surekh" panose="00000400000000000000" pitchFamily="2" charset="0"/>
                <a:cs typeface="DVOT-Surekh" panose="00000400000000000000" pitchFamily="2" charset="0"/>
              </a:rPr>
              <a:t>Objective:</a:t>
            </a:r>
            <a:r>
              <a:rPr lang="en-US" sz="1300" dirty="0">
                <a:latin typeface="DVOT-Surekh" panose="00000400000000000000" pitchFamily="2" charset="0"/>
                <a:cs typeface="DVOT-Surekh" panose="00000400000000000000" pitchFamily="2" charset="0"/>
              </a:rPr>
              <a:t> To rehabilitate or repurpose these lands for productive agricultural use, potentially through techniques like soil conservation, afforestation, or alternative farming practices.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BA2FF7-1785-B5DE-BFCA-DEB88FB1F60D}"/>
              </a:ext>
            </a:extLst>
          </p:cNvPr>
          <p:cNvSpPr txBox="1"/>
          <p:nvPr/>
        </p:nvSpPr>
        <p:spPr>
          <a:xfrm>
            <a:off x="7502193" y="526271"/>
            <a:ext cx="2157499" cy="4190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600" b="1" u="sng" dirty="0">
                <a:solidFill>
                  <a:schemeClr val="accent6">
                    <a:lumMod val="75000"/>
                  </a:schemeClr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Farm Ponds and Sustainable Farming</a:t>
            </a:r>
            <a:endParaRPr lang="en-IN" sz="1600" b="1" u="sng" dirty="0">
              <a:solidFill>
                <a:schemeClr val="accent6">
                  <a:lumMod val="75000"/>
                </a:schemeClr>
              </a:solidFill>
              <a:latin typeface="DVOT-Surekh" panose="00000400000000000000" pitchFamily="2" charset="0"/>
              <a:cs typeface="DVOT-Surekh" panose="00000400000000000000" pitchFamily="2" charset="0"/>
            </a:endParaRPr>
          </a:p>
          <a:p>
            <a:endParaRPr lang="en-US" sz="700" b="1" dirty="0">
              <a:latin typeface="DVOT-Surekh" panose="00000400000000000000" pitchFamily="2" charset="0"/>
              <a:cs typeface="DVOT-Surekh" panose="00000400000000000000" pitchFamily="2" charset="0"/>
            </a:endParaRPr>
          </a:p>
          <a:p>
            <a:pPr>
              <a:spcAft>
                <a:spcPts val="800"/>
              </a:spcAft>
            </a:pPr>
            <a:r>
              <a:rPr lang="en-IN" sz="1400" b="1" dirty="0">
                <a:latin typeface="DVOT-Surekh" panose="00000400000000000000" pitchFamily="2" charset="0"/>
                <a:cs typeface="DVOT-Surekh" panose="00000400000000000000" pitchFamily="2" charset="0"/>
              </a:rPr>
              <a:t>Farm Ponds</a:t>
            </a:r>
            <a:r>
              <a:rPr lang="en-IN" sz="1600" b="1" kern="100" dirty="0">
                <a:effectLst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:</a:t>
            </a:r>
            <a:r>
              <a:rPr lang="en-IN" sz="1600" kern="100" dirty="0">
                <a:effectLst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</a:p>
          <a:p>
            <a:pPr>
              <a:spcAft>
                <a:spcPts val="800"/>
              </a:spcAft>
            </a:pPr>
            <a:r>
              <a:rPr lang="en-IN" sz="1400" kern="100" dirty="0">
                <a:effectLst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Proposed Construction of 2,020 farm ponds under the Lift Irrigation Scheme in </a:t>
            </a:r>
            <a:r>
              <a:rPr lang="en-IN" sz="1400" kern="100" dirty="0" err="1">
                <a:effectLst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Jamner</a:t>
            </a:r>
            <a:r>
              <a:rPr lang="en-IN" sz="1400" kern="100" dirty="0">
                <a:effectLst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Taluka. </a:t>
            </a:r>
          </a:p>
          <a:p>
            <a:pPr>
              <a:spcAft>
                <a:spcPts val="800"/>
              </a:spcAft>
            </a:pPr>
            <a:r>
              <a:rPr lang="en-IN" sz="1400" b="1" kern="100" dirty="0">
                <a:effectLst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Aquaponics and Hydroponics:</a:t>
            </a:r>
            <a:r>
              <a:rPr lang="en-IN" sz="1400" kern="100" dirty="0">
                <a:effectLst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Proposed Hydroponic for Vegetables &amp; 3 Types of Aquaponics practices in the farm ponds can allow for year-round cultivation, enhancing food security and income for farmers.</a:t>
            </a:r>
            <a:endParaRPr lang="en-US" sz="1100" dirty="0">
              <a:latin typeface="DVOT-Surekh" panose="00000400000000000000" pitchFamily="2" charset="0"/>
              <a:cs typeface="DVOT-Surekh" panose="000004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0605FE-0AA2-02C5-6F0F-CE6E8FD0B992}"/>
              </a:ext>
            </a:extLst>
          </p:cNvPr>
          <p:cNvSpPr txBox="1"/>
          <p:nvPr/>
        </p:nvSpPr>
        <p:spPr>
          <a:xfrm>
            <a:off x="9806074" y="585207"/>
            <a:ext cx="2211963" cy="412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endParaRPr lang="en-IN" sz="100" b="1" u="sng" dirty="0">
              <a:solidFill>
                <a:schemeClr val="accent6">
                  <a:lumMod val="75000"/>
                </a:schemeClr>
              </a:solidFill>
              <a:latin typeface="DVOT-Surekh" panose="00000400000000000000" pitchFamily="2" charset="0"/>
              <a:cs typeface="DVOT-Surekh" panose="00000400000000000000" pitchFamily="2" charset="0"/>
            </a:endParaRPr>
          </a:p>
          <a:p>
            <a:pPr algn="ctr">
              <a:spcBef>
                <a:spcPts val="600"/>
              </a:spcBef>
            </a:pPr>
            <a:r>
              <a:rPr lang="en-IN" sz="1600" b="1" u="sng" dirty="0">
                <a:solidFill>
                  <a:schemeClr val="accent6">
                    <a:lumMod val="75000"/>
                  </a:schemeClr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Support for Dal Mills</a:t>
            </a:r>
            <a:endParaRPr lang="en-US" sz="1600" b="1" u="sng" dirty="0">
              <a:solidFill>
                <a:schemeClr val="accent6">
                  <a:lumMod val="75000"/>
                </a:schemeClr>
              </a:solidFill>
              <a:latin typeface="DVOT-Surekh" panose="00000400000000000000" pitchFamily="2" charset="0"/>
              <a:cs typeface="DVOT-Surekh" panose="00000400000000000000" pitchFamily="2" charset="0"/>
            </a:endParaRPr>
          </a:p>
          <a:p>
            <a:pPr>
              <a:spcAft>
                <a:spcPts val="800"/>
              </a:spcAft>
            </a:pPr>
            <a:endParaRPr lang="en-IN" sz="200" b="1" kern="100" dirty="0">
              <a:effectLst/>
              <a:latin typeface="DVOT-Surekh" panose="00000400000000000000" pitchFamily="2" charset="0"/>
              <a:ea typeface="Calibri" panose="020F0502020204030204" pitchFamily="34" charset="0"/>
              <a:cs typeface="DVOT-Surekh" panose="00000400000000000000" pitchFamily="2" charset="0"/>
            </a:endParaRPr>
          </a:p>
          <a:p>
            <a:pPr>
              <a:spcAft>
                <a:spcPts val="800"/>
              </a:spcAft>
            </a:pPr>
            <a:r>
              <a:rPr lang="en-IN" sz="1400" b="1" dirty="0">
                <a:effectLst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Current Challenge</a:t>
            </a:r>
          </a:p>
          <a:p>
            <a:pPr>
              <a:spcAft>
                <a:spcPts val="800"/>
              </a:spcAft>
            </a:pPr>
            <a:r>
              <a:rPr lang="en-IN" sz="1800" dirty="0">
                <a:effectLst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lang="en-IN" sz="1200" kern="100" dirty="0"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Local dal mills are facing challenges due to a shortage of raw materials, particularly dal.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b="1" dirty="0">
                <a:effectLst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Proposed Solution</a:t>
            </a:r>
            <a:r>
              <a:rPr lang="en-IN" sz="1100" b="1" kern="100" dirty="0">
                <a:effectLst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200" kern="100" dirty="0">
                <a:effectLst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Providing raw material supply assistance to local dal mills by increasing area under pulses (</a:t>
            </a:r>
            <a:r>
              <a:rPr lang="en-IN" sz="1200" b="1" i="1" kern="100" dirty="0" err="1">
                <a:effectLst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Moong</a:t>
            </a:r>
            <a:r>
              <a:rPr lang="en-IN" sz="1200" b="1" i="1" kern="100" dirty="0">
                <a:effectLst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Dal</a:t>
            </a:r>
            <a:r>
              <a:rPr lang="en-IN" sz="1200" kern="100" dirty="0">
                <a:effectLst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, </a:t>
            </a:r>
            <a:r>
              <a:rPr lang="en-IN" sz="1200" kern="100" dirty="0" err="1">
                <a:effectLst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Balck</a:t>
            </a:r>
            <a:r>
              <a:rPr lang="en-IN" sz="1200" kern="100" dirty="0">
                <a:effectLst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gram </a:t>
            </a:r>
            <a:r>
              <a:rPr lang="en-IN" sz="1200" b="1" i="1" kern="100" dirty="0" err="1">
                <a:effectLst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Udid</a:t>
            </a:r>
            <a:r>
              <a:rPr lang="en-IN" sz="1200" b="1" i="1" kern="100" dirty="0">
                <a:effectLst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Dal</a:t>
            </a:r>
            <a:r>
              <a:rPr lang="en-IN" sz="1200" kern="100" dirty="0"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, Chickpea </a:t>
            </a:r>
            <a:r>
              <a:rPr lang="en-IN" sz="1200" kern="100" dirty="0" err="1"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lemtil</a:t>
            </a:r>
            <a:r>
              <a:rPr lang="en-IN" sz="1200" kern="100" dirty="0"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lang="en-IN" sz="1200" b="1" i="1" kern="100" dirty="0"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Chana Dal</a:t>
            </a:r>
            <a:r>
              <a:rPr lang="en-IN" sz="1200" kern="100" dirty="0"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, </a:t>
            </a:r>
            <a:r>
              <a:rPr lang="en-IN" sz="1200" kern="100" dirty="0" err="1"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Arhar</a:t>
            </a:r>
            <a:r>
              <a:rPr lang="en-IN" sz="1200" kern="100" dirty="0"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Dal </a:t>
            </a:r>
            <a:r>
              <a:rPr lang="en-IN" sz="1200" b="1" i="1" kern="100" dirty="0" err="1"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Toor</a:t>
            </a:r>
            <a:r>
              <a:rPr lang="en-IN" sz="1200" i="1" kern="100" dirty="0"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Dal</a:t>
            </a:r>
            <a:r>
              <a:rPr lang="en-IN" sz="1200" kern="100" dirty="0"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kern="100" dirty="0">
                <a:effectLst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Promote intercropping with cotton and conduct campaign.</a:t>
            </a:r>
            <a:endParaRPr lang="en-IN" sz="1200" kern="100" dirty="0">
              <a:effectLst/>
              <a:latin typeface="DVOT-Surekh" panose="00000400000000000000" pitchFamily="2" charset="0"/>
              <a:ea typeface="Calibri" panose="020F0502020204030204" pitchFamily="34" charset="0"/>
              <a:cs typeface="DVOT-Surekh" panose="00000400000000000000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1C8589-401C-EE7E-D1D9-9CEAC32BE736}"/>
              </a:ext>
            </a:extLst>
          </p:cNvPr>
          <p:cNvSpPr txBox="1"/>
          <p:nvPr/>
        </p:nvSpPr>
        <p:spPr>
          <a:xfrm>
            <a:off x="112137" y="4746230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DVOT-Surekh" panose="00000400000000000000" pitchFamily="2" charset="0"/>
                <a:cs typeface="DVOT-Surekh" panose="00000400000000000000" pitchFamily="2" charset="0"/>
              </a:rPr>
              <a:t>Dairy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DVOT-Surekh" panose="00000400000000000000" pitchFamily="2" charset="0"/>
              <a:cs typeface="DVOT-Surekh" panose="00000400000000000000" pitchFamily="2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84165DF-9264-E9EE-261B-CEF2308582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86" y="5207895"/>
            <a:ext cx="3465781" cy="159033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F0DA1016-A6FC-B902-6686-94EEA28FA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370313"/>
              </p:ext>
            </p:extLst>
          </p:nvPr>
        </p:nvGraphicFramePr>
        <p:xfrm>
          <a:off x="6024550" y="5075054"/>
          <a:ext cx="2408679" cy="169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882">
                  <a:extLst>
                    <a:ext uri="{9D8B030D-6E8A-4147-A177-3AD203B41FA5}">
                      <a16:colId xmlns:a16="http://schemas.microsoft.com/office/drawing/2014/main" val="2239588832"/>
                    </a:ext>
                  </a:extLst>
                </a:gridCol>
                <a:gridCol w="875899">
                  <a:extLst>
                    <a:ext uri="{9D8B030D-6E8A-4147-A177-3AD203B41FA5}">
                      <a16:colId xmlns:a16="http://schemas.microsoft.com/office/drawing/2014/main" val="2398510941"/>
                    </a:ext>
                  </a:extLst>
                </a:gridCol>
                <a:gridCol w="875898">
                  <a:extLst>
                    <a:ext uri="{9D8B030D-6E8A-4147-A177-3AD203B41FA5}">
                      <a16:colId xmlns:a16="http://schemas.microsoft.com/office/drawing/2014/main" val="2411215131"/>
                    </a:ext>
                  </a:extLst>
                </a:gridCol>
              </a:tblGrid>
              <a:tr h="249763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Year</a:t>
                      </a:r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000" dirty="0"/>
                        <a:t>Proposed</a:t>
                      </a:r>
                    </a:p>
                    <a:p>
                      <a:pPr algn="ctr"/>
                      <a:r>
                        <a:rPr lang="en-IN" sz="1000" dirty="0"/>
                        <a:t>Fund (Lakhs)</a:t>
                      </a:r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Doses</a:t>
                      </a:r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081231"/>
                  </a:ext>
                </a:extLst>
              </a:tr>
              <a:tr h="163306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2024-25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20.00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2000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090160"/>
                  </a:ext>
                </a:extLst>
              </a:tr>
              <a:tr h="163306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2025-26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20.00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2000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805207"/>
                  </a:ext>
                </a:extLst>
              </a:tr>
              <a:tr h="163306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2026-27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20.00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2000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701711"/>
                  </a:ext>
                </a:extLst>
              </a:tr>
              <a:tr h="163306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2027-28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20.00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2000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569893"/>
                  </a:ext>
                </a:extLst>
              </a:tr>
              <a:tr h="163306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2028-29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20.00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2000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058158"/>
                  </a:ext>
                </a:extLst>
              </a:tr>
            </a:tbl>
          </a:graphicData>
        </a:graphic>
      </p:graphicFrame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0192083A-9E94-D094-C510-81343C3FE6CC}"/>
              </a:ext>
            </a:extLst>
          </p:cNvPr>
          <p:cNvSpPr/>
          <p:nvPr/>
        </p:nvSpPr>
        <p:spPr>
          <a:xfrm rot="5400000">
            <a:off x="3634027" y="5523040"/>
            <a:ext cx="1178046" cy="795669"/>
          </a:xfrm>
          <a:prstGeom prst="wedgeRectCallou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850" b="1" dirty="0">
                <a:latin typeface="DVOT-Surekh" panose="00000400000000000000" pitchFamily="2" charset="0"/>
                <a:cs typeface="DVOT-Surekh" panose="00000400000000000000" pitchFamily="2" charset="0"/>
              </a:rPr>
              <a:t>Ongoing Construction of Artificial Insemination Centre at Jalgaon through DPC</a:t>
            </a:r>
          </a:p>
        </p:txBody>
      </p:sp>
      <p:sp>
        <p:nvSpPr>
          <p:cNvPr id="41" name="Speech Bubble: Rectangle 40">
            <a:extLst>
              <a:ext uri="{FF2B5EF4-FFF2-40B4-BE49-F238E27FC236}">
                <a16:creationId xmlns:a16="http://schemas.microsoft.com/office/drawing/2014/main" id="{17504D0C-A59D-3BC3-DF33-80F29A3209FC}"/>
              </a:ext>
            </a:extLst>
          </p:cNvPr>
          <p:cNvSpPr/>
          <p:nvPr/>
        </p:nvSpPr>
        <p:spPr>
          <a:xfrm rot="16200000">
            <a:off x="4904339" y="5523040"/>
            <a:ext cx="1178046" cy="795669"/>
          </a:xfrm>
          <a:prstGeom prst="wedgeRectCallou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850" b="1" dirty="0">
                <a:latin typeface="DVOT-Surekh" panose="00000400000000000000" pitchFamily="2" charset="0"/>
                <a:cs typeface="DVOT-Surekh" panose="00000400000000000000" pitchFamily="2" charset="0"/>
              </a:rPr>
              <a:t>High Quality Breed with Improved Productivity Sex Sorted Semen Doses Proposal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57C8641-90BC-42E1-FF29-6C8FFF8BDBF6}"/>
              </a:ext>
            </a:extLst>
          </p:cNvPr>
          <p:cNvSpPr/>
          <p:nvPr/>
        </p:nvSpPr>
        <p:spPr>
          <a:xfrm>
            <a:off x="8778240" y="5075054"/>
            <a:ext cx="3301623" cy="1691640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300" b="1" dirty="0">
                <a:solidFill>
                  <a:srgbClr val="FFFFFF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8.46 Lakhs Cattle &amp; Buffalos in Jalgaon District as Per Census of Livestock 2020</a:t>
            </a:r>
          </a:p>
          <a:p>
            <a:endParaRPr lang="en-IN" sz="1300" b="1" dirty="0">
              <a:solidFill>
                <a:srgbClr val="FFFFFF"/>
              </a:solidFill>
              <a:latin typeface="DVOT-Surekh" panose="00000400000000000000" pitchFamily="2" charset="0"/>
              <a:cs typeface="DVOT-Surekh" panose="000004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300" b="1" dirty="0">
                <a:solidFill>
                  <a:srgbClr val="FFFFFF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4188 Cattle Shades Provided through MGNREGA</a:t>
            </a:r>
            <a:endParaRPr lang="en-US" sz="1300" dirty="0">
              <a:solidFill>
                <a:srgbClr val="FFFFFF"/>
              </a:solidFill>
              <a:latin typeface="DVOT-Surekh" panose="00000400000000000000" pitchFamily="2" charset="0"/>
              <a:cs typeface="DVOT-Surekh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12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476533"/>
              </p:ext>
            </p:extLst>
          </p:nvPr>
        </p:nvGraphicFramePr>
        <p:xfrm>
          <a:off x="213510" y="1033430"/>
          <a:ext cx="11800440" cy="572045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06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94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20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12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5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59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77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24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385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9505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24526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75484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 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Objective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Specific Intervention Required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Physical Target for 1 years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Cumulative Estimated</a:t>
                      </a:r>
                      <a:br>
                        <a:rPr lang="en-US" sz="1100" b="1" u="none" strike="noStrike" dirty="0">
                          <a:effectLst/>
                        </a:rPr>
                      </a:br>
                      <a:r>
                        <a:rPr lang="en-US" sz="1100" b="1" u="none" strike="noStrike" dirty="0">
                          <a:effectLst/>
                        </a:rPr>
                        <a:t>Cost (in Lakh)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Funding Source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Activity Status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Target Achieved 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% Target Achieved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Implementing Agency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Conclusion regarding  Implementation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001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Primary-Crops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Effective Water Management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marL="90488" indent="0" algn="l" fontAlgn="t"/>
                      <a:r>
                        <a:rPr lang="en-US" sz="1100" u="none" strike="noStrike" dirty="0">
                          <a:effectLst/>
                        </a:rPr>
                        <a:t>Increasing the number of Artificial Ponds in agriculture fields by subsidizing the creation of Artificial ponds (</a:t>
                      </a:r>
                      <a:r>
                        <a:rPr lang="en-US" sz="1100" u="none" strike="noStrike" dirty="0" err="1">
                          <a:effectLst/>
                        </a:rPr>
                        <a:t>Shet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Tala</a:t>
                      </a:r>
                      <a:r>
                        <a:rPr lang="en-US" sz="1100" u="none" strike="noStrike" dirty="0">
                          <a:effectLst/>
                        </a:rPr>
                        <a:t>) which will retain natural rainwater.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300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240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State/Central Scheme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marL="90488" indent="0" algn="l" defTabSz="914400" rtl="0" eaLnBrk="1" fontAlgn="t" latinLnBrk="0" hangingPunct="1"/>
                      <a:r>
                        <a:rPr lang="en-I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Completed</a:t>
                      </a: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264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88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DSAO saojalgaon@gmail.com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marL="90488" indent="0" algn="l" fontAlgn="ctr"/>
                      <a:r>
                        <a:rPr lang="en-US" sz="1100" u="none" strike="noStrike" dirty="0">
                          <a:effectLst/>
                        </a:rPr>
                        <a:t>Target 300 Ponds and</a:t>
                      </a:r>
                      <a:br>
                        <a:rPr lang="en-US" sz="1100" u="none" strike="noStrike" dirty="0">
                          <a:effectLst/>
                        </a:rPr>
                      </a:br>
                      <a:r>
                        <a:rPr lang="en-US" sz="1100" u="none" strike="noStrike" dirty="0">
                          <a:effectLst/>
                        </a:rPr>
                        <a:t>Cost 240.00 Lakh</a:t>
                      </a:r>
                      <a:br>
                        <a:rPr lang="en-US" sz="1100" u="none" strike="noStrike" dirty="0">
                          <a:effectLst/>
                        </a:rPr>
                      </a:br>
                      <a:r>
                        <a:rPr lang="en-US" sz="1100" u="none" strike="noStrike" dirty="0">
                          <a:effectLst/>
                        </a:rPr>
                        <a:t>Physical 264</a:t>
                      </a:r>
                      <a:br>
                        <a:rPr lang="en-US" sz="1100" u="none" strike="noStrike" dirty="0">
                          <a:effectLst/>
                        </a:rPr>
                      </a:br>
                      <a:r>
                        <a:rPr lang="en-US" sz="1100" u="none" strike="noStrike" dirty="0">
                          <a:effectLst/>
                        </a:rPr>
                        <a:t>Financial 204.03 Lakh</a:t>
                      </a:r>
                      <a:br>
                        <a:rPr lang="en-US" sz="1100" u="none" strike="noStrike" dirty="0">
                          <a:effectLst/>
                        </a:rPr>
                      </a:br>
                      <a:r>
                        <a:rPr lang="en-US" sz="1100" u="none" strike="noStrike" dirty="0">
                          <a:effectLst/>
                        </a:rPr>
                        <a:t>Employment potential 80808</a:t>
                      </a:r>
                      <a:br>
                        <a:rPr lang="en-US" sz="1100" u="none" strike="noStrike" dirty="0">
                          <a:effectLst/>
                        </a:rPr>
                      </a:br>
                      <a:r>
                        <a:rPr lang="en-US" sz="1100" u="none" strike="noStrike" dirty="0">
                          <a:effectLst/>
                        </a:rPr>
                        <a:t>Agency to do work Agriculture</a:t>
                      </a:r>
                      <a:br>
                        <a:rPr lang="en-US" sz="1100" u="none" strike="noStrike" dirty="0">
                          <a:effectLst/>
                        </a:rPr>
                      </a:br>
                      <a:r>
                        <a:rPr lang="en-US" sz="1100" u="none" strike="noStrike" dirty="0">
                          <a:effectLst/>
                        </a:rPr>
                        <a:t>Chief Minister Sustainable Agriculture Irrigation Scheme</a:t>
                      </a:r>
                      <a:br>
                        <a:rPr lang="en-US" sz="1100" u="none" strike="noStrike" dirty="0">
                          <a:effectLst/>
                        </a:rPr>
                      </a:br>
                      <a:r>
                        <a:rPr lang="en-US" sz="1100" u="none" strike="noStrike" dirty="0">
                          <a:effectLst/>
                        </a:rPr>
                        <a:t>(Updated on 07/01/2025)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6001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0488" indent="0" algn="l" fontAlgn="t"/>
                      <a:r>
                        <a:rPr lang="en-US" sz="1100" u="none" strike="noStrike" dirty="0">
                          <a:effectLst/>
                        </a:rPr>
                        <a:t>Increase the area under foliar application, drip irrigation and </a:t>
                      </a:r>
                      <a:r>
                        <a:rPr lang="en-US" sz="1100" u="none" strike="noStrike" dirty="0" err="1">
                          <a:effectLst/>
                        </a:rPr>
                        <a:t>fertigation</a:t>
                      </a:r>
                      <a:r>
                        <a:rPr lang="en-US" sz="1100" u="none" strike="noStrike" dirty="0">
                          <a:effectLst/>
                        </a:rPr>
                        <a:t> facility by extending subsidy schemes for Nano Application (</a:t>
                      </a:r>
                      <a:r>
                        <a:rPr lang="en-US" sz="1100" u="none" strike="noStrike" dirty="0" err="1">
                          <a:effectLst/>
                        </a:rPr>
                        <a:t>Eg</a:t>
                      </a:r>
                      <a:r>
                        <a:rPr lang="en-US" sz="1100" u="none" strike="noStrike" dirty="0">
                          <a:effectLst/>
                        </a:rPr>
                        <a:t> use of NANO DAP and NANO Urea and Micronutrient) by giving Demo Units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3750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56.2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State/Central Scheme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marL="90488" indent="0" algn="l" defTabSz="914400" rtl="0" eaLnBrk="1" fontAlgn="t" latinLnBrk="0" hangingPunct="1"/>
                      <a:r>
                        <a:rPr lang="en-I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progress</a:t>
                      </a: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1500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40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DSAO</a:t>
                      </a:r>
                      <a:br>
                        <a:rPr lang="mr-IN" sz="1100" u="none" strike="noStrike" dirty="0">
                          <a:effectLst/>
                        </a:rPr>
                      </a:br>
                      <a:r>
                        <a:rPr lang="en-IN" sz="1100" u="none" strike="noStrike" dirty="0">
                          <a:effectLst/>
                        </a:rPr>
                        <a:t>saojalgaon@gmail.com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marL="90488" indent="0" algn="l" fontAlgn="ctr"/>
                      <a:r>
                        <a:rPr lang="en-US" sz="1100" u="none" strike="noStrike" dirty="0">
                          <a:effectLst/>
                        </a:rPr>
                        <a:t>1500 Farmers covered under National Food Security Mission</a:t>
                      </a:r>
                      <a:br>
                        <a:rPr lang="en-US" sz="1100" u="none" strike="noStrike" dirty="0">
                          <a:effectLst/>
                        </a:rPr>
                      </a:br>
                      <a:r>
                        <a:rPr lang="en-US" sz="1100" u="none" strike="noStrike" dirty="0">
                          <a:effectLst/>
                        </a:rPr>
                        <a:t>Mapping of scheme/ Fund from existing scheme - NFSM/State schemes for crop production)</a:t>
                      </a:r>
                      <a:br>
                        <a:rPr lang="en-US" sz="1100" u="none" strike="noStrike" dirty="0">
                          <a:effectLst/>
                        </a:rPr>
                      </a:br>
                      <a:r>
                        <a:rPr lang="en-US" sz="1100" u="none" strike="noStrike" dirty="0">
                          <a:effectLst/>
                        </a:rPr>
                        <a:t>(Till Date 07/01/2025)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558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0488" indent="0" algn="l" fontAlgn="t"/>
                      <a:r>
                        <a:rPr lang="en-US" sz="1100" u="none" strike="noStrike" dirty="0">
                          <a:effectLst/>
                        </a:rPr>
                        <a:t>Implement Ground Water Recharge scheme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90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752.00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State/Central Scheme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marL="90488" indent="0" algn="l" defTabSz="914400" rtl="0" eaLnBrk="1" fontAlgn="t" latinLnBrk="0" hangingPunct="1"/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Revised Estimates as per latest DSR  is in process</a:t>
                      </a:r>
                      <a:b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IN" sz="11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0 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GSDA sgjalgaon.gsda@maharashtra.gov.in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marL="90488" indent="0" algn="l" fontAlgn="ctr"/>
                      <a:r>
                        <a:rPr lang="en-US" sz="1100" u="none" strike="noStrike" dirty="0">
                          <a:effectLst/>
                        </a:rPr>
                        <a:t>Revised Estimates as per latest DSR  is in process</a:t>
                      </a:r>
                      <a:br>
                        <a:rPr lang="en-US" sz="1100" u="none" strike="noStrike" dirty="0">
                          <a:effectLst/>
                        </a:rPr>
                      </a:br>
                      <a:r>
                        <a:rPr lang="en-US" sz="1100" u="none" strike="noStrike" dirty="0">
                          <a:effectLst/>
                        </a:rPr>
                        <a:t>135 proposals shared with Disaster Management Branch.</a:t>
                      </a:r>
                      <a:br>
                        <a:rPr lang="en-US" sz="1100" u="none" strike="noStrike" dirty="0">
                          <a:effectLst/>
                        </a:rPr>
                      </a:br>
                      <a:r>
                        <a:rPr lang="en-US" sz="1100" u="none" strike="noStrike" dirty="0" err="1">
                          <a:effectLst/>
                        </a:rPr>
                        <a:t>Collectorate</a:t>
                      </a:r>
                      <a:r>
                        <a:rPr lang="en-US" sz="1100" u="none" strike="noStrike" dirty="0">
                          <a:effectLst/>
                        </a:rPr>
                        <a:t> Jalgaon. </a:t>
                      </a:r>
                      <a:r>
                        <a:rPr lang="en-US" sz="1100" u="none" strike="noStrike" dirty="0" err="1">
                          <a:effectLst/>
                        </a:rPr>
                        <a:t>Atal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Bhujal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Yojana</a:t>
                      </a:r>
                      <a:r>
                        <a:rPr lang="en-US" sz="1100" u="none" strike="noStrike" dirty="0">
                          <a:effectLst/>
                        </a:rPr>
                        <a:t>. Summary Received.</a:t>
                      </a:r>
                      <a:br>
                        <a:rPr lang="en-US" sz="1100" u="none" strike="noStrike" dirty="0">
                          <a:effectLst/>
                        </a:rPr>
                      </a:br>
                      <a:r>
                        <a:rPr lang="en-US" sz="1100" u="none" strike="noStrike" dirty="0">
                          <a:effectLst/>
                        </a:rPr>
                        <a:t>90 Villages will be covered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879002" y="398352"/>
            <a:ext cx="6056769" cy="4001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One Year Plan Initiatives - Agriculture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3203975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14111"/>
              </p:ext>
            </p:extLst>
          </p:nvPr>
        </p:nvGraphicFramePr>
        <p:xfrm>
          <a:off x="125789" y="181069"/>
          <a:ext cx="11879105" cy="609010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531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98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44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45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6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56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93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56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0992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5144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51442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82386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 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Objective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Specific Intervention Required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Physical Target for 1 years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Cumulative Estimated</a:t>
                      </a:r>
                      <a:br>
                        <a:rPr lang="en-US" sz="1100" b="1" u="none" strike="noStrike" dirty="0">
                          <a:effectLst/>
                        </a:rPr>
                      </a:br>
                      <a:r>
                        <a:rPr lang="en-US" sz="1100" b="1" u="none" strike="noStrike" dirty="0">
                          <a:effectLst/>
                        </a:rPr>
                        <a:t>Cost (in Lakh)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Funding Source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Activity Status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Target Achieved 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% Target Achieved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Implementing Agency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Conclusion regarding  Implementation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860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Primary- Crops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311" marR="3311" marT="3311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Promote Crop Diversification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311" marR="3311" marT="3311" marB="0" anchor="ctr"/>
                </a:tc>
                <a:tc>
                  <a:txBody>
                    <a:bodyPr/>
                    <a:lstStyle/>
                    <a:p>
                      <a:pPr marL="90488" indent="0" algn="l" defTabSz="914400" rtl="0" eaLnBrk="1" fontAlgn="t" latinLnBrk="0" hangingPunct="1"/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Introducing improved cultivation practices like INM/IPM/ICM- Demo Plots with package</a:t>
                      </a:r>
                    </a:p>
                  </a:txBody>
                  <a:tcPr marL="3311" marR="3311" marT="3311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3750 Plots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311" marR="3311" marT="33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150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311" marR="3311" marT="33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State/Central Scheme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311" marR="3311" marT="3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u="none" strike="noStrike" dirty="0">
                          <a:effectLst/>
                        </a:rPr>
                        <a:t>In Progress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311" marR="3311" marT="33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2250 Plots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311" marR="3311" marT="33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60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311" marR="3311" marT="33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ATMA</a:t>
                      </a:r>
                    </a:p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pdatma.jalgaon@gmail.com / KVK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311" marR="3311" marT="3311" marB="0" anchor="ctr"/>
                </a:tc>
                <a:tc>
                  <a:txBody>
                    <a:bodyPr/>
                    <a:lstStyle/>
                    <a:p>
                      <a:pPr marL="90488" indent="0" algn="l" defTabSz="914400" rtl="0" eaLnBrk="1" fontAlgn="t" latinLnBrk="0" hangingPunct="1"/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Target 3750 Plots</a:t>
                      </a:r>
                      <a:b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Physical 2250 Farmers </a:t>
                      </a:r>
                      <a:b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Area 2250 Hector</a:t>
                      </a:r>
                      <a:b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Financial 6.90 Lakh </a:t>
                      </a:r>
                      <a:b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National Food Security Mission</a:t>
                      </a:r>
                      <a:b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(Till Date 07/01/2025)</a:t>
                      </a:r>
                    </a:p>
                  </a:txBody>
                  <a:tcPr marL="3311" marR="3311" marT="3311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1860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0488" indent="0" algn="l" defTabSz="914400" rtl="0" eaLnBrk="1" fontAlgn="t" latinLnBrk="0" hangingPunct="1"/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Technical support by providing ICT tools in terms of identifying high-value crops and their cultivation practices etc.as per the geographical conditions.</a:t>
                      </a:r>
                    </a:p>
                  </a:txBody>
                  <a:tcPr marL="3311" marR="3311" marT="3311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311" marR="3311" marT="33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22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311" marR="3311" marT="33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State/Central Scheme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311" marR="3311" marT="3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u="none" strike="noStrike">
                          <a:effectLst/>
                        </a:rPr>
                        <a:t>In Progress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311" marR="3311" marT="33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25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311" marR="3311" marT="33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500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311" marR="3311" marT="33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DSAO</a:t>
                      </a:r>
                      <a:br>
                        <a:rPr lang="mr-IN" sz="1100" u="none" strike="noStrike" dirty="0">
                          <a:effectLst/>
                        </a:rPr>
                      </a:br>
                      <a:r>
                        <a:rPr lang="en-IN" sz="1100" u="none" strike="noStrike" dirty="0">
                          <a:effectLst/>
                        </a:rPr>
                        <a:t>saojalgaon@gmail.com / ATMA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311" marR="3311" marT="3311" marB="0" anchor="ctr"/>
                </a:tc>
                <a:tc>
                  <a:txBody>
                    <a:bodyPr/>
                    <a:lstStyle/>
                    <a:p>
                      <a:pPr marL="90488" indent="0" algn="l" defTabSz="914400" rtl="0" eaLnBrk="1" fontAlgn="t" latinLnBrk="0" hangingPunct="1"/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 beneficiary benefited under the Mission for Integrated Development of Horticulture (MIDH)</a:t>
                      </a:r>
                      <a:b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(Till Date 07/01/2025)</a:t>
                      </a:r>
                    </a:p>
                  </a:txBody>
                  <a:tcPr marL="3311" marR="3311" marT="3311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2903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0488" indent="0" algn="l" defTabSz="914400" rtl="0" eaLnBrk="1" fontAlgn="t" latinLnBrk="0" hangingPunct="1"/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Financial support (incentives/subsidies) </a:t>
                      </a:r>
                      <a:r>
                        <a:rPr lang="en-US" sz="11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etc</a:t>
                      </a:r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for cultivation of high-value crops for fruits, vegetables and Banana</a:t>
                      </a:r>
                      <a:b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1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Polyhouse</a:t>
                      </a:r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1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Greehouse</a:t>
                      </a:r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/Nursery/</a:t>
                      </a:r>
                      <a:r>
                        <a:rPr lang="en-US" sz="11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Packhouse</a:t>
                      </a:r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3311" marR="3311" marT="3311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30 </a:t>
                      </a:r>
                      <a:r>
                        <a:rPr lang="en-US" sz="1100" u="none" strike="noStrike" dirty="0" err="1">
                          <a:effectLst/>
                        </a:rPr>
                        <a:t>Polyhouse</a:t>
                      </a:r>
                      <a:r>
                        <a:rPr lang="en-US" sz="1100" u="none" strike="noStrike" dirty="0">
                          <a:effectLst/>
                        </a:rPr>
                        <a:t>/ Greenhouse/ Nursery/ </a:t>
                      </a:r>
                      <a:r>
                        <a:rPr lang="en-US" sz="1100" u="none" strike="noStrike" dirty="0" err="1">
                          <a:effectLst/>
                        </a:rPr>
                        <a:t>Packhouse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311" marR="3311" marT="33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450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311" marR="3311" marT="33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State/Central Scheme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311" marR="3311" marT="3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u="none" strike="noStrike">
                          <a:effectLst/>
                        </a:rPr>
                        <a:t>In Progress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311" marR="3311" marT="33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15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311" marR="3311" marT="33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50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311" marR="3311" marT="33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DSAO</a:t>
                      </a:r>
                      <a:br>
                        <a:rPr lang="mr-IN" sz="1100" u="none" strike="noStrike" dirty="0">
                          <a:effectLst/>
                        </a:rPr>
                      </a:br>
                      <a:r>
                        <a:rPr lang="en-IN" sz="1100" u="none" strike="noStrike" dirty="0">
                          <a:effectLst/>
                        </a:rPr>
                        <a:t>saojalgaon@gmail.com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311" marR="3311" marT="3311" marB="0" anchor="ctr"/>
                </a:tc>
                <a:tc>
                  <a:txBody>
                    <a:bodyPr/>
                    <a:lstStyle/>
                    <a:p>
                      <a:pPr marL="90488" indent="0" algn="l" defTabSz="914400" rtl="0" eaLnBrk="1" fontAlgn="t" latinLnBrk="0" hangingPunct="1"/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Achievement up to 30.11.2024 </a:t>
                      </a:r>
                      <a:b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Physical 15 (Poly House/</a:t>
                      </a:r>
                      <a:r>
                        <a:rPr lang="en-US" sz="11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GreenHouse</a:t>
                      </a:r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1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ShedNet</a:t>
                      </a:r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b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Area 4.82 Hector</a:t>
                      </a:r>
                      <a:b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Financial 180.75 Lakh</a:t>
                      </a:r>
                      <a:b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(Mission for Integrated Development of Horticulture and MGNREGA)</a:t>
                      </a:r>
                      <a:b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(Till Date 07/01/2025)</a:t>
                      </a:r>
                    </a:p>
                  </a:txBody>
                  <a:tcPr marL="3311" marR="3311" marT="3311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734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046601"/>
              </p:ext>
            </p:extLst>
          </p:nvPr>
        </p:nvGraphicFramePr>
        <p:xfrm>
          <a:off x="159192" y="358963"/>
          <a:ext cx="11773277" cy="599331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392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7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6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89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90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906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2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995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9825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5495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84690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76366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 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Objective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Specific Intervention Required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Physical Target for 1 years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Cumulative Estimated</a:t>
                      </a:r>
                      <a:br>
                        <a:rPr lang="en-US" sz="1100" b="1" u="none" strike="noStrike" dirty="0">
                          <a:effectLst/>
                        </a:rPr>
                      </a:br>
                      <a:r>
                        <a:rPr lang="en-US" sz="1100" b="1" u="none" strike="noStrike" dirty="0">
                          <a:effectLst/>
                        </a:rPr>
                        <a:t>Cost (in Lakh)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Funding Source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Activity Status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Target Achieved 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% Target Achieved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Implementing Agency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Conclusion regarding  Implementation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321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Primary- Crops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311" marR="3311" marT="3311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Promote Crop Diversification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311" marR="3311" marT="3311" marB="0" anchor="ctr"/>
                </a:tc>
                <a:tc>
                  <a:txBody>
                    <a:bodyPr/>
                    <a:lstStyle/>
                    <a:p>
                      <a:pPr marL="90488" indent="0" algn="l" defTabSz="914400" rtl="0" eaLnBrk="1" fontAlgn="t" latinLnBrk="0" hangingPunct="1"/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Capacity Building for improved cultivation technology in order to diversify farmers towards high value crops.-</a:t>
                      </a:r>
                    </a:p>
                  </a:txBody>
                  <a:tcPr marL="3311" marR="3311" marT="3311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15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311" marR="3311" marT="33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60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311" marR="3311" marT="33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State/Central Scheme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311" marR="3311" marT="3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u="none" strike="noStrike" dirty="0">
                          <a:effectLst/>
                        </a:rPr>
                        <a:t>Completed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311" marR="3311" marT="33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22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311" marR="3311" marT="33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146.67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311" marR="3311" marT="33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ATMA</a:t>
                      </a:r>
                    </a:p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pdatma.jalgaon@gmail.com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311" marR="3311" marT="3311" marB="0" anchor="ctr"/>
                </a:tc>
                <a:tc>
                  <a:txBody>
                    <a:bodyPr/>
                    <a:lstStyle/>
                    <a:p>
                      <a:pPr marL="90488" indent="0" algn="l" defTabSz="914400" rtl="0" eaLnBrk="1" fontAlgn="t" latinLnBrk="0" hangingPunct="1"/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Capacity building under ATMA scheme target of 15 farmers group formation against we formed 22 this year (2024-2025) (ATMA/STRY)</a:t>
                      </a:r>
                      <a:b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(Status updated on 07/01/2025)</a:t>
                      </a:r>
                    </a:p>
                  </a:txBody>
                  <a:tcPr marL="3311" marR="3311" marT="3311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014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0488" indent="0" algn="l" defTabSz="914400" rtl="0" eaLnBrk="1" fontAlgn="t" latinLnBrk="0" hangingPunct="1"/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Diversification of Crop variety for main crop Banana with different variety</a:t>
                      </a:r>
                    </a:p>
                  </a:txBody>
                  <a:tcPr marL="3311" marR="3311" marT="3311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300 Ha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311" marR="3311" marT="33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56.2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311" marR="3311" marT="33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State/Central Scheme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311" marR="3311" marT="3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u="none" strike="noStrike">
                          <a:effectLst/>
                        </a:rPr>
                        <a:t>Completed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311" marR="3311" marT="33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750.44 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311" marR="3311" marT="33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250.15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311" marR="3311" marT="33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DSAO saojalgaon@gmail.com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311" marR="3311" marT="3311" marB="0" anchor="ctr"/>
                </a:tc>
                <a:tc>
                  <a:txBody>
                    <a:bodyPr/>
                    <a:lstStyle/>
                    <a:p>
                      <a:pPr marL="90488" indent="0" algn="l" defTabSz="914400" rtl="0" eaLnBrk="1" fontAlgn="t" latinLnBrk="0" hangingPunct="1"/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Target 300 Ha</a:t>
                      </a:r>
                      <a:b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Physical 750.44</a:t>
                      </a:r>
                      <a:b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Area 300 Hector</a:t>
                      </a:r>
                      <a:b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Financial 624.06 Lakh</a:t>
                      </a:r>
                      <a:b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(MGNREGA)</a:t>
                      </a:r>
                    </a:p>
                  </a:txBody>
                  <a:tcPr marL="3311" marR="3311" marT="3311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62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0488" indent="0" algn="l" defTabSz="914400" rtl="0" eaLnBrk="1" fontAlgn="t" latinLnBrk="0" hangingPunct="1"/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Awareness campaigning for organic farming and balanced use of fertilizer through application of organic inputs (Green Manure, Vermicompost Biofertilizer and Bio Pesticides)</a:t>
                      </a:r>
                    </a:p>
                  </a:txBody>
                  <a:tcPr marL="3311" marR="3311" marT="3311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15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311" marR="3311" marT="33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7.5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311" marR="3311" marT="33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State/Central Scheme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311" marR="3311" marT="3311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u="none" strike="noStrike">
                          <a:effectLst/>
                        </a:rPr>
                        <a:t>Completed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311" marR="3311" marT="33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190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311" marR="3311" marT="33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1266.67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311" marR="3311" marT="331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ATMA</a:t>
                      </a:r>
                      <a:r>
                        <a:rPr lang="mr-IN" sz="1100" u="none" strike="noStrike" dirty="0">
                          <a:effectLst/>
                        </a:rPr>
                        <a:t> </a:t>
                      </a:r>
                      <a:r>
                        <a:rPr lang="en-IN" sz="1100" u="none" strike="noStrike" dirty="0">
                          <a:effectLst/>
                        </a:rPr>
                        <a:t>pdatma.jalgaon@gmail.com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DVOT-Surekh" panose="00000400000000000000" pitchFamily="2" charset="0"/>
                        <a:cs typeface="DVOT-Surekh" panose="00000400000000000000" pitchFamily="2" charset="0"/>
                      </a:endParaRPr>
                    </a:p>
                  </a:txBody>
                  <a:tcPr marL="3311" marR="3311" marT="3311" marB="0" anchor="ctr"/>
                </a:tc>
                <a:tc>
                  <a:txBody>
                    <a:bodyPr/>
                    <a:lstStyle/>
                    <a:p>
                      <a:pPr marL="90488" indent="0" algn="l" defTabSz="914400" rtl="0" eaLnBrk="1" fontAlgn="t" latinLnBrk="0" hangingPunct="1"/>
                      <a:r>
                        <a:rPr lang="en-I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Target 15</a:t>
                      </a:r>
                      <a:br>
                        <a:rPr lang="en-I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I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Physical 190 training achieved till date 11/12/2024</a:t>
                      </a:r>
                      <a:br>
                        <a:rPr lang="en-I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I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Financial 9.50 Lakh </a:t>
                      </a:r>
                      <a:br>
                        <a:rPr lang="en-I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I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Additional Information:- Under The </a:t>
                      </a:r>
                      <a:r>
                        <a:rPr lang="en-IN" sz="11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Paramparagat</a:t>
                      </a:r>
                      <a:r>
                        <a:rPr lang="en-I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1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Krishi</a:t>
                      </a:r>
                      <a:r>
                        <a:rPr lang="en-I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1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Vikas</a:t>
                      </a:r>
                      <a:r>
                        <a:rPr lang="en-I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1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Yojana</a:t>
                      </a:r>
                      <a:r>
                        <a:rPr lang="en-I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(PKVY)-organic and The </a:t>
                      </a:r>
                      <a:r>
                        <a:rPr lang="en-IN" sz="11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Panjabrao</a:t>
                      </a:r>
                      <a:r>
                        <a:rPr lang="en-I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1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Deshmukh</a:t>
                      </a:r>
                      <a:r>
                        <a:rPr lang="en-I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1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Naisargik</a:t>
                      </a:r>
                      <a:r>
                        <a:rPr lang="en-I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1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Sheti</a:t>
                      </a:r>
                      <a:r>
                        <a:rPr lang="en-I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Mission (PDNSM) scheme 190 farmers group completed.</a:t>
                      </a:r>
                    </a:p>
                  </a:txBody>
                  <a:tcPr marL="3311" marR="3311" marT="3311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1427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087042"/>
              </p:ext>
            </p:extLst>
          </p:nvPr>
        </p:nvGraphicFramePr>
        <p:xfrm>
          <a:off x="331206" y="408663"/>
          <a:ext cx="11583154" cy="597994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198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8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57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0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53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53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90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97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772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47669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47669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74795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  <a:latin typeface="+mn-lt"/>
                        </a:rPr>
                        <a:t>Objective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  <a:latin typeface="+mn-lt"/>
                        </a:rPr>
                        <a:t>Specific Intervention Required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  <a:latin typeface="+mn-lt"/>
                        </a:rPr>
                        <a:t>Physical Target for 1 years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  <a:latin typeface="+mn-lt"/>
                        </a:rPr>
                        <a:t>Cumulative Estimated</a:t>
                      </a:r>
                      <a:br>
                        <a:rPr lang="en-US" sz="1100" b="1" u="none" strike="noStrike" dirty="0">
                          <a:effectLst/>
                          <a:latin typeface="+mn-lt"/>
                        </a:rPr>
                      </a:br>
                      <a:r>
                        <a:rPr lang="en-US" sz="1100" b="1" u="none" strike="noStrike" dirty="0">
                          <a:effectLst/>
                          <a:latin typeface="+mn-lt"/>
                        </a:rPr>
                        <a:t>Cost (in Lakh)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  <a:latin typeface="+mn-lt"/>
                        </a:rPr>
                        <a:t>Funding Source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  <a:latin typeface="+mn-lt"/>
                        </a:rPr>
                        <a:t>Activity Status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  <a:latin typeface="+mn-lt"/>
                        </a:rPr>
                        <a:t>Target Achieved 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  <a:latin typeface="+mn-lt"/>
                        </a:rPr>
                        <a:t>% Target Achieved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  <a:latin typeface="+mn-lt"/>
                        </a:rPr>
                        <a:t>Implementing Agency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  <a:latin typeface="+mn-lt"/>
                        </a:rPr>
                        <a:t>Conclusion regarding  Implementation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1323">
                <a:tc rowSpan="3">
                  <a:txBody>
                    <a:bodyPr/>
                    <a:lstStyle/>
                    <a:p>
                      <a:pPr marL="90488" indent="0" algn="ctr" defTabSz="914400" rtl="0" eaLnBrk="1" fontAlgn="t" latinLnBrk="0" hangingPunct="1"/>
                      <a:r>
                        <a:rPr lang="en-I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Primary- Crops</a:t>
                      </a:r>
                    </a:p>
                  </a:txBody>
                  <a:tcPr marL="0" marR="0" marT="0" marB="0" anchor="ctr"/>
                </a:tc>
                <a:tc rowSpan="3">
                  <a:txBody>
                    <a:bodyPr/>
                    <a:lstStyle/>
                    <a:p>
                      <a:pPr marL="90488" indent="0" algn="l" defTabSz="914400" rtl="0" eaLnBrk="1" fontAlgn="t" latinLnBrk="0" hangingPunct="1"/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Driving agricultural efficiency with widespread mechanization for sustainable farming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90488" indent="0" algn="l" defTabSz="914400" rtl="0" eaLnBrk="1" fontAlgn="t" latinLnBrk="0" hangingPunct="1"/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Tractors and Trailers through Subsidized scheme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  <a:latin typeface="+mn-lt"/>
                        </a:rPr>
                        <a:t>160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+mn-lt"/>
                        </a:rPr>
                        <a:t>1320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+mn-lt"/>
                        </a:rPr>
                        <a:t>State/Central Scheme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u="none" strike="noStrike" dirty="0">
                          <a:effectLst/>
                          <a:latin typeface="+mn-lt"/>
                        </a:rPr>
                        <a:t>In Progress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+mn-lt"/>
                        </a:rPr>
                        <a:t>71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+mn-lt"/>
                        </a:rPr>
                        <a:t>44.38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+mn-lt"/>
                        </a:rPr>
                        <a:t>DSAO</a:t>
                      </a:r>
                      <a:br>
                        <a:rPr lang="mr-IN" sz="1100" u="none" strike="noStrike" dirty="0">
                          <a:effectLst/>
                          <a:latin typeface="+mn-lt"/>
                        </a:rPr>
                      </a:br>
                      <a:r>
                        <a:rPr lang="en-IN" sz="1100" u="none" strike="noStrike" dirty="0">
                          <a:effectLst/>
                          <a:latin typeface="+mn-lt"/>
                        </a:rPr>
                        <a:t>saojalgaon@gmail.com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90488" indent="0" algn="ctr" defTabSz="914400" rtl="0" eaLnBrk="1" fontAlgn="t" latinLnBrk="0" hangingPunct="1"/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Physical 263 Farmers</a:t>
                      </a:r>
                      <a:b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Financial 129 Lakh</a:t>
                      </a:r>
                      <a:b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b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State Agriculture </a:t>
                      </a:r>
                      <a:r>
                        <a:rPr lang="en-US" sz="11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Mechanisation</a:t>
                      </a:r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Scheme/RKVY/Submission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075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0488" indent="0" algn="l" defTabSz="914400" rtl="0" eaLnBrk="1" fontAlgn="t" latinLnBrk="0" hangingPunct="1"/>
                      <a:r>
                        <a:rPr lang="en-I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Increase KCC Accounts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+mn-lt"/>
                        </a:rPr>
                        <a:t>NA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  <a:latin typeface="+mn-lt"/>
                        </a:rPr>
                        <a:t>400000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  <a:latin typeface="+mn-lt"/>
                        </a:rPr>
                        <a:t> 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u="none" strike="noStrike">
                          <a:effectLst/>
                          <a:latin typeface="+mn-lt"/>
                        </a:rPr>
                        <a:t>In Progress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  <a:latin typeface="+mn-lt"/>
                        </a:rPr>
                        <a:t>233220.26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  <a:latin typeface="+mn-lt"/>
                        </a:rPr>
                        <a:t>58.31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+mn-lt"/>
                        </a:rPr>
                        <a:t>LDM</a:t>
                      </a:r>
                      <a:br>
                        <a:rPr lang="mr-IN" sz="1100" u="none" strike="noStrike" dirty="0">
                          <a:effectLst/>
                          <a:latin typeface="+mn-lt"/>
                        </a:rPr>
                      </a:br>
                      <a:r>
                        <a:rPr lang="en-IN" sz="1100" u="none" strike="noStrike" dirty="0">
                          <a:effectLst/>
                          <a:latin typeface="+mn-lt"/>
                        </a:rPr>
                        <a:t>ldmjalg@centralbank.co.in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90488" indent="0" algn="ctr" defTabSz="914400" rtl="0" eaLnBrk="1" fontAlgn="t" latinLnBrk="0" hangingPunct="1"/>
                      <a:r>
                        <a:rPr lang="en-IN" sz="110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108783 KCC Accounts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132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0488" indent="0" algn="l" defTabSz="914400" rtl="0" eaLnBrk="1" fontAlgn="t" latinLnBrk="0" hangingPunct="1"/>
                      <a:r>
                        <a:rPr lang="en-I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Threshers Through Subsidized scheme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  <a:latin typeface="+mn-lt"/>
                        </a:rPr>
                        <a:t>60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  <a:latin typeface="+mn-lt"/>
                        </a:rPr>
                        <a:t>280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  <a:latin typeface="+mn-lt"/>
                        </a:rPr>
                        <a:t>State/Central Scheme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u="none" strike="noStrike">
                          <a:effectLst/>
                          <a:latin typeface="+mn-lt"/>
                        </a:rPr>
                        <a:t>In Progress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  <a:latin typeface="+mn-lt"/>
                        </a:rPr>
                        <a:t>13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  <a:latin typeface="+mn-lt"/>
                        </a:rPr>
                        <a:t>21.67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  <a:latin typeface="+mn-lt"/>
                        </a:rPr>
                        <a:t>DSAO</a:t>
                      </a:r>
                      <a:br>
                        <a:rPr lang="mr-IN" sz="1100" u="none" strike="noStrike" dirty="0">
                          <a:effectLst/>
                          <a:latin typeface="+mn-lt"/>
                        </a:rPr>
                      </a:br>
                      <a:r>
                        <a:rPr lang="en-IN" sz="1100" u="none" strike="noStrike" dirty="0">
                          <a:effectLst/>
                          <a:latin typeface="+mn-lt"/>
                        </a:rPr>
                        <a:t>saojalgaon@gmail.com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90488" indent="0" algn="ctr" defTabSz="914400" rtl="0" eaLnBrk="1" fontAlgn="t" latinLnBrk="0" hangingPunct="1"/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Physical 84 Threshers</a:t>
                      </a:r>
                      <a:b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Financial 97.46 Lakh</a:t>
                      </a:r>
                      <a:b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b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State Agriculture Mechanization Scheme/RKVY/Submission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3232">
                <a:tc>
                  <a:txBody>
                    <a:bodyPr/>
                    <a:lstStyle/>
                    <a:p>
                      <a:pPr marL="90488" indent="0" algn="ctr" defTabSz="914400" rtl="0" eaLnBrk="1" fontAlgn="t" latinLnBrk="0" hangingPunct="1"/>
                      <a:r>
                        <a:rPr lang="en-I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Primary-Fisheries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90488" indent="0" algn="l" defTabSz="914400" rtl="0" eaLnBrk="1" fontAlgn="t" latinLnBrk="0" hangingPunct="1"/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Strengthening the existing Fisheries Society's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90488" indent="0" algn="l" defTabSz="914400" rtl="0" eaLnBrk="1" fontAlgn="t" latinLnBrk="0" hangingPunct="1"/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Support mechanism for improving the efficiency of underutilized resources.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DPC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Completed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230.77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Asst. Comm., Fishery Dept.</a:t>
                      </a:r>
                      <a:br>
                        <a:rPr lang="mr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acfjalgaon@gmail.com</a:t>
                      </a:r>
                      <a:b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</a:b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90488" indent="0" algn="ctr" defTabSz="914400" rtl="0" eaLnBrk="1" fontAlgn="t" latinLnBrk="0" hangingPunct="1"/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Proposal Sanctioned of </a:t>
                      </a:r>
                      <a:r>
                        <a:rPr lang="en-US" sz="11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Rs</a:t>
                      </a:r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1.80 Lakhs</a:t>
                      </a:r>
                      <a:b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30 Beneficiaries (nylon </a:t>
                      </a:r>
                      <a:r>
                        <a:rPr lang="en-US" sz="11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sut</a:t>
                      </a:r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jali</a:t>
                      </a:r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subsidy)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73232">
                <a:tc>
                  <a:txBody>
                    <a:bodyPr/>
                    <a:lstStyle/>
                    <a:p>
                      <a:pPr marL="90488" indent="0" algn="ctr" defTabSz="914400" rtl="0" eaLnBrk="1" fontAlgn="t" latinLnBrk="0" hangingPunct="1"/>
                      <a:r>
                        <a:rPr lang="en-IN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Primary- Animal Husbandry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90488" indent="0" algn="l" defTabSz="914400" rtl="0" eaLnBrk="1" fontAlgn="t" latinLnBrk="0" hangingPunct="1"/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Increase number of high yielding cows, buffalos, goat and poultry etc.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90488" indent="0" algn="l" defTabSz="914400" rtl="0" eaLnBrk="1" fontAlgn="t" latinLnBrk="0" hangingPunct="1"/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Construction of New Veterinary Health Clinic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DPC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 Progress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153.33 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Dy. Comm. Animal Husbandry </a:t>
                      </a: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ddcahjalgaon@gmail.com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90488" indent="0" algn="ctr" defTabSz="914400" rtl="0" eaLnBrk="1" fontAlgn="t" latinLnBrk="0" hangingPunct="1"/>
                      <a:r>
                        <a:rPr lang="en-US" sz="11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ZP and 6 State Hosp. Sanctioned in 2024-25 regular fund, 15 ZP Sanction in RE 2024-25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5077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D06DA-1299-1881-6678-2CD1EFBE5050}"/>
              </a:ext>
            </a:extLst>
          </p:cNvPr>
          <p:cNvSpPr txBox="1">
            <a:spLocks/>
          </p:cNvSpPr>
          <p:nvPr/>
        </p:nvSpPr>
        <p:spPr>
          <a:xfrm>
            <a:off x="251133" y="402308"/>
            <a:ext cx="12095480" cy="5030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Intercropping </a:t>
            </a:r>
            <a:r>
              <a:rPr lang="en-US" sz="2400" b="1" dirty="0" err="1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Programme</a:t>
            </a:r>
            <a:endParaRPr lang="en-IN" sz="2400" b="1" dirty="0"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5EFE26-D1DC-0312-DAEC-AAF2A117E4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42" y="1057574"/>
            <a:ext cx="5017135" cy="50217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B8370D-B31D-B860-EEC2-EDFC16D653E1}"/>
              </a:ext>
            </a:extLst>
          </p:cNvPr>
          <p:cNvSpPr txBox="1"/>
          <p:nvPr/>
        </p:nvSpPr>
        <p:spPr>
          <a:xfrm>
            <a:off x="5594667" y="1728470"/>
            <a:ext cx="64617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Dal Mill Industry in Jalgaon was </a:t>
            </a:r>
            <a:r>
              <a:rPr lang="en-IN" dirty="0" err="1"/>
              <a:t>faceing</a:t>
            </a:r>
            <a:r>
              <a:rPr lang="en-IN" dirty="0"/>
              <a:t> Problem of </a:t>
            </a:r>
            <a:r>
              <a:rPr lang="en-IN" dirty="0" err="1"/>
              <a:t>avaibility</a:t>
            </a:r>
            <a:r>
              <a:rPr lang="en-IN" dirty="0"/>
              <a:t> of Raw Material (Dal) in Jalgaon District</a:t>
            </a:r>
          </a:p>
          <a:p>
            <a:endParaRPr lang="en-IN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District Administration and Agri Department Initiated to encourage for Intercropping to the farmers in Year  2023-24  to </a:t>
            </a:r>
            <a:r>
              <a:rPr lang="en-IN" dirty="0" err="1"/>
              <a:t>to</a:t>
            </a:r>
            <a:r>
              <a:rPr lang="en-IN" dirty="0"/>
              <a:t> take Dal intercrops specially in Cotton to </a:t>
            </a:r>
            <a:r>
              <a:rPr lang="en-IN" dirty="0" err="1"/>
              <a:t>fullfill</a:t>
            </a:r>
            <a:r>
              <a:rPr lang="en-IN" dirty="0"/>
              <a:t> need of Dal Mills in District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It seems Increase in area sown from 40107 Ha to 44845 Ha’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Total increase in area sown under Pulses is 11.81 %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4502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986" y="2583224"/>
            <a:ext cx="10515600" cy="1121029"/>
          </a:xfrm>
          <a:solidFill>
            <a:srgbClr val="92D05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Part 3–Agriculture / Food Processing Sector</a:t>
            </a:r>
            <a:endParaRPr lang="en-I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613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FBCCA-FBDF-CA70-6603-3EF2FDC5C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Single Corner Snipped 5">
            <a:extLst>
              <a:ext uri="{FF2B5EF4-FFF2-40B4-BE49-F238E27FC236}">
                <a16:creationId xmlns:a16="http://schemas.microsoft.com/office/drawing/2014/main" id="{5F293E73-CBF3-F1DE-00BE-85E287FDD85B}"/>
              </a:ext>
            </a:extLst>
          </p:cNvPr>
          <p:cNvSpPr/>
          <p:nvPr/>
        </p:nvSpPr>
        <p:spPr>
          <a:xfrm>
            <a:off x="85725" y="3858345"/>
            <a:ext cx="2717966" cy="2866306"/>
          </a:xfrm>
          <a:prstGeom prst="snip1Rect">
            <a:avLst>
              <a:gd name="adj" fmla="val 50000"/>
            </a:avLst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49F3DE-C476-C241-5D92-3706631BEE1B}"/>
              </a:ext>
            </a:extLst>
          </p:cNvPr>
          <p:cNvSpPr/>
          <p:nvPr/>
        </p:nvSpPr>
        <p:spPr>
          <a:xfrm>
            <a:off x="214202" y="662758"/>
            <a:ext cx="2485980" cy="59508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spcBef>
                <a:spcPts val="600"/>
              </a:spcBef>
            </a:pPr>
            <a:endParaRPr lang="en-IN" sz="100" b="1" u="sng" dirty="0">
              <a:solidFill>
                <a:schemeClr val="accent6">
                  <a:lumMod val="75000"/>
                </a:schemeClr>
              </a:solidFill>
              <a:latin typeface="Montserrat" panose="00000500000000000000" pitchFamily="2" charset="0"/>
            </a:endParaRPr>
          </a:p>
          <a:p>
            <a:pPr algn="ctr">
              <a:spcBef>
                <a:spcPts val="600"/>
              </a:spcBef>
            </a:pPr>
            <a:r>
              <a:rPr lang="en-IN" b="1" u="sng" dirty="0">
                <a:solidFill>
                  <a:schemeClr val="accent6">
                    <a:lumMod val="75000"/>
                  </a:schemeClr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Cotton</a:t>
            </a:r>
          </a:p>
          <a:p>
            <a:pPr>
              <a:spcBef>
                <a:spcPts val="600"/>
              </a:spcBef>
            </a:pPr>
            <a:endParaRPr lang="en-US" sz="800" b="1" dirty="0"/>
          </a:p>
          <a:p>
            <a:r>
              <a:rPr lang="en-US" sz="1400" b="1" dirty="0">
                <a:solidFill>
                  <a:schemeClr val="tx1"/>
                </a:solidFill>
              </a:rPr>
              <a:t>Production of Cotton: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tx1"/>
                </a:solidFill>
              </a:rPr>
              <a:t>Average Yield Cotton Per Acre in Jalgaon – 440 Kg</a:t>
            </a:r>
          </a:p>
          <a:p>
            <a:pPr marL="285750" indent="-285750">
              <a:buFont typeface="Wingdings" panose="05000000000000000000" pitchFamily="2" charset="2"/>
              <a:buChar char="Ø"/>
              <a:tabLst>
                <a:tab pos="1619250" algn="l"/>
              </a:tabLst>
            </a:pPr>
            <a:r>
              <a:rPr lang="en-US" sz="1400" dirty="0">
                <a:solidFill>
                  <a:schemeClr val="tx1"/>
                </a:solidFill>
              </a:rPr>
              <a:t>Average Yield Cotton Per Acre in Maharashtra - 550 Kg</a:t>
            </a:r>
          </a:p>
          <a:p>
            <a:pPr marL="285750" indent="-285750">
              <a:buFont typeface="Wingdings" panose="05000000000000000000" pitchFamily="2" charset="2"/>
              <a:buChar char="Ø"/>
              <a:tabLst>
                <a:tab pos="1619250" algn="l"/>
              </a:tabLst>
            </a:pPr>
            <a:r>
              <a:rPr lang="en-US" sz="1400" b="1" dirty="0">
                <a:solidFill>
                  <a:schemeClr val="tx1"/>
                </a:solidFill>
              </a:rPr>
              <a:t>Target to 800 Kg yield in Jalgaon through Improved Cotton varieties, Soil </a:t>
            </a:r>
            <a:r>
              <a:rPr lang="en-US" sz="1400" b="1" dirty="0" err="1">
                <a:solidFill>
                  <a:schemeClr val="tx1"/>
                </a:solidFill>
              </a:rPr>
              <a:t>Mangent</a:t>
            </a:r>
            <a:r>
              <a:rPr lang="en-US" sz="1400" b="1" dirty="0">
                <a:solidFill>
                  <a:schemeClr val="tx1"/>
                </a:solidFill>
              </a:rPr>
              <a:t>, </a:t>
            </a:r>
            <a:r>
              <a:rPr lang="en-IN" sz="1400" b="1" dirty="0">
                <a:solidFill>
                  <a:schemeClr val="tx1"/>
                </a:solidFill>
              </a:rPr>
              <a:t>Optimized Irrigation Techniques, Training and Education with Gov support</a:t>
            </a:r>
          </a:p>
          <a:p>
            <a:pPr>
              <a:tabLst>
                <a:tab pos="1619250" algn="l"/>
              </a:tabLst>
            </a:pPr>
            <a:endParaRPr lang="en-US" sz="500" b="1" dirty="0">
              <a:solidFill>
                <a:schemeClr val="tx1"/>
              </a:solidFill>
            </a:endParaRPr>
          </a:p>
          <a:p>
            <a:pPr>
              <a:tabLst>
                <a:tab pos="1619250" algn="l"/>
              </a:tabLst>
            </a:pPr>
            <a:r>
              <a:rPr lang="en-US" sz="1400" b="1" dirty="0">
                <a:solidFill>
                  <a:schemeClr val="tx1"/>
                </a:solidFill>
              </a:rPr>
              <a:t>Ginning Mills: </a:t>
            </a:r>
          </a:p>
          <a:p>
            <a:pPr>
              <a:tabLst>
                <a:tab pos="1619250" algn="l"/>
              </a:tabLst>
            </a:pPr>
            <a:endParaRPr lang="en-US" sz="800" b="1" dirty="0">
              <a:solidFill>
                <a:schemeClr val="tx1"/>
              </a:solidFill>
            </a:endParaRPr>
          </a:p>
          <a:p>
            <a:pPr marL="180975" indent="-180975" algn="just">
              <a:buFont typeface="Wingdings" panose="05000000000000000000" pitchFamily="2" charset="2"/>
              <a:buChar char="Ø"/>
              <a:tabLst>
                <a:tab pos="1619250" algn="l"/>
              </a:tabLst>
            </a:pPr>
            <a:r>
              <a:rPr lang="en-IN" sz="1400" b="1" dirty="0">
                <a:solidFill>
                  <a:schemeClr val="tx1"/>
                </a:solidFill>
              </a:rPr>
              <a:t>Largest area under cotton (5.50 lakh hectares) with 35 ginning mills</a:t>
            </a:r>
          </a:p>
          <a:p>
            <a:pPr marL="180975" indent="-180975" algn="just">
              <a:buFont typeface="Wingdings" panose="05000000000000000000" pitchFamily="2" charset="2"/>
              <a:buChar char="Ø"/>
              <a:tabLst>
                <a:tab pos="1619250" algn="l"/>
              </a:tabLst>
            </a:pPr>
            <a:r>
              <a:rPr lang="en-IN" sz="1400" b="1" dirty="0">
                <a:solidFill>
                  <a:srgbClr val="FF0000"/>
                </a:solidFill>
              </a:rPr>
              <a:t>Target to 65 Ginning Mills and Spinning mills to achieve 12% Growth</a:t>
            </a:r>
          </a:p>
          <a:p>
            <a:pPr marL="180975" indent="-180975" algn="just">
              <a:buFont typeface="Wingdings" panose="05000000000000000000" pitchFamily="2" charset="2"/>
              <a:buChar char="Ø"/>
              <a:tabLst>
                <a:tab pos="1619250" algn="l"/>
              </a:tabLst>
            </a:pPr>
            <a:r>
              <a:rPr lang="en-IN" sz="1300" b="1" dirty="0">
                <a:solidFill>
                  <a:schemeClr val="tx1"/>
                </a:solidFill>
              </a:rPr>
              <a:t>Require 800 MW power to start Spinning (660 MW Power Plant </a:t>
            </a:r>
            <a:r>
              <a:rPr lang="en-IN" sz="1300" b="1" dirty="0" err="1">
                <a:solidFill>
                  <a:schemeClr val="tx1"/>
                </a:solidFill>
              </a:rPr>
              <a:t>Upgradation</a:t>
            </a:r>
            <a:r>
              <a:rPr lang="en-IN" sz="1300" b="1" dirty="0">
                <a:solidFill>
                  <a:schemeClr val="tx1"/>
                </a:solidFill>
              </a:rPr>
              <a:t> in Progress at </a:t>
            </a:r>
            <a:r>
              <a:rPr lang="en-IN" sz="1300" b="1" dirty="0" err="1">
                <a:solidFill>
                  <a:schemeClr val="tx1"/>
                </a:solidFill>
              </a:rPr>
              <a:t>Deepnagar</a:t>
            </a:r>
            <a:r>
              <a:rPr lang="en-IN" sz="1300" b="1" dirty="0">
                <a:solidFill>
                  <a:schemeClr val="tx1"/>
                </a:solidFill>
              </a:rPr>
              <a:t> </a:t>
            </a:r>
            <a:r>
              <a:rPr lang="en-IN" sz="1300" b="1" dirty="0" err="1">
                <a:solidFill>
                  <a:schemeClr val="tx1"/>
                </a:solidFill>
              </a:rPr>
              <a:t>Bhusawal</a:t>
            </a:r>
            <a:endParaRPr lang="en-IN" sz="1300" b="1" dirty="0">
              <a:solidFill>
                <a:schemeClr val="tx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Ø"/>
              <a:tabLst>
                <a:tab pos="1619250" algn="l"/>
              </a:tabLst>
            </a:pPr>
            <a:endParaRPr lang="en-IN" sz="1400" b="1" dirty="0">
              <a:solidFill>
                <a:srgbClr val="FF0000"/>
              </a:solidFill>
            </a:endParaRPr>
          </a:p>
        </p:txBody>
      </p:sp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93007778-A6A5-6CDB-191F-48F0DF2D0853}"/>
              </a:ext>
            </a:extLst>
          </p:cNvPr>
          <p:cNvSpPr/>
          <p:nvPr/>
        </p:nvSpPr>
        <p:spPr>
          <a:xfrm>
            <a:off x="3100858" y="3858344"/>
            <a:ext cx="2725116" cy="2866306"/>
          </a:xfrm>
          <a:prstGeom prst="snip1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E23B00-0D9F-93BD-0A15-480610357489}"/>
              </a:ext>
            </a:extLst>
          </p:cNvPr>
          <p:cNvSpPr/>
          <p:nvPr/>
        </p:nvSpPr>
        <p:spPr>
          <a:xfrm>
            <a:off x="3237426" y="662758"/>
            <a:ext cx="2485980" cy="59508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spcBef>
                <a:spcPts val="600"/>
              </a:spcBef>
            </a:pPr>
            <a:r>
              <a:rPr lang="en-IN" b="1" u="sng" dirty="0">
                <a:solidFill>
                  <a:schemeClr val="accent6">
                    <a:lumMod val="75000"/>
                  </a:schemeClr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Banana Fibre</a:t>
            </a:r>
          </a:p>
          <a:p>
            <a:pPr>
              <a:spcBef>
                <a:spcPts val="600"/>
              </a:spcBef>
            </a:pPr>
            <a:endParaRPr lang="en-US" sz="1000" b="1" dirty="0"/>
          </a:p>
          <a:p>
            <a:r>
              <a:rPr lang="en-US" sz="1400" b="1" dirty="0">
                <a:solidFill>
                  <a:schemeClr val="tx1"/>
                </a:solidFill>
              </a:rPr>
              <a:t>Processing Units: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chemeClr val="tx1"/>
                </a:solidFill>
              </a:rPr>
              <a:t>Proposed Storage Godown in 206 Villages with conversions of Schemes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400" b="1" dirty="0">
                <a:solidFill>
                  <a:schemeClr val="tx1"/>
                </a:solidFill>
              </a:rPr>
              <a:t>Total Cost Per Unit – 26 Lakhs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400" b="1" dirty="0">
                <a:solidFill>
                  <a:schemeClr val="tx1"/>
                </a:solidFill>
              </a:rPr>
              <a:t>MGNREG SHARE – 16 Lakhs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400" b="1" dirty="0">
                <a:solidFill>
                  <a:schemeClr val="tx1"/>
                </a:solidFill>
              </a:rPr>
              <a:t>DPC SHARE	-  10 Lakhs</a:t>
            </a:r>
          </a:p>
          <a:p>
            <a:pPr marL="266700" lvl="1" indent="-266700">
              <a:buFont typeface="Wingdings" panose="05000000000000000000" pitchFamily="2" charset="2"/>
              <a:buChar char="Ø"/>
            </a:pPr>
            <a:r>
              <a:rPr lang="en-IN" sz="1400" b="1" dirty="0">
                <a:solidFill>
                  <a:schemeClr val="tx1"/>
                </a:solidFill>
              </a:rPr>
              <a:t>Machinery is Provided Under PMEGP &amp; PMFME</a:t>
            </a:r>
          </a:p>
          <a:p>
            <a:pPr marL="266700" lvl="1" indent="-266700">
              <a:buFont typeface="Wingdings" panose="05000000000000000000" pitchFamily="2" charset="2"/>
              <a:buChar char="Ø"/>
            </a:pPr>
            <a:r>
              <a:rPr lang="en-IN" sz="1400" b="1" dirty="0">
                <a:solidFill>
                  <a:schemeClr val="tx1"/>
                </a:solidFill>
              </a:rPr>
              <a:t>Encourage SME for processing of  Banana Fibres</a:t>
            </a:r>
          </a:p>
          <a:p>
            <a:pPr marL="0" lvl="1"/>
            <a:endParaRPr lang="en-US" sz="1400" b="1" dirty="0">
              <a:solidFill>
                <a:schemeClr val="tx1"/>
              </a:solidFill>
            </a:endParaRPr>
          </a:p>
          <a:p>
            <a:pPr>
              <a:tabLst>
                <a:tab pos="1619250" algn="l"/>
              </a:tabLst>
            </a:pPr>
            <a:r>
              <a:rPr lang="en-US" sz="1400" b="1" dirty="0">
                <a:solidFill>
                  <a:schemeClr val="tx1"/>
                </a:solidFill>
              </a:rPr>
              <a:t>Horticulture Cluster Development : </a:t>
            </a:r>
          </a:p>
          <a:p>
            <a:pPr algn="just">
              <a:tabLst>
                <a:tab pos="1619250" algn="l"/>
              </a:tabLst>
            </a:pPr>
            <a:endParaRPr lang="en-US" sz="1400" dirty="0">
              <a:solidFill>
                <a:schemeClr val="tx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Ø"/>
              <a:tabLst>
                <a:tab pos="1619250" algn="l"/>
              </a:tabLst>
            </a:pPr>
            <a:r>
              <a:rPr lang="en-IN" sz="1400" b="1" dirty="0">
                <a:solidFill>
                  <a:schemeClr val="tx1"/>
                </a:solidFill>
              </a:rPr>
              <a:t>National Horticulture Board announced Rs. 100Cr Banana Cluster under Horticulture Cluster Development Programme</a:t>
            </a:r>
          </a:p>
          <a:p>
            <a:pPr algn="ctr"/>
            <a:endParaRPr lang="en-IN" sz="1400" b="1" dirty="0">
              <a:solidFill>
                <a:schemeClr val="tx1"/>
              </a:solidFill>
            </a:endParaRPr>
          </a:p>
        </p:txBody>
      </p:sp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5C688BF5-E4DE-0826-E670-DDD0E838C670}"/>
              </a:ext>
            </a:extLst>
          </p:cNvPr>
          <p:cNvSpPr/>
          <p:nvPr/>
        </p:nvSpPr>
        <p:spPr>
          <a:xfrm>
            <a:off x="6092796" y="3858344"/>
            <a:ext cx="2725116" cy="2866306"/>
          </a:xfrm>
          <a:prstGeom prst="snip1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8E544-EECE-E094-BC56-FD6FCE83F382}"/>
              </a:ext>
            </a:extLst>
          </p:cNvPr>
          <p:cNvSpPr/>
          <p:nvPr/>
        </p:nvSpPr>
        <p:spPr>
          <a:xfrm>
            <a:off x="6229364" y="662758"/>
            <a:ext cx="2485980" cy="59508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spcBef>
                <a:spcPts val="600"/>
              </a:spcBef>
            </a:pPr>
            <a:r>
              <a:rPr lang="en-IN" b="1" u="sng" dirty="0">
                <a:solidFill>
                  <a:schemeClr val="accent6">
                    <a:lumMod val="75000"/>
                  </a:schemeClr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Fruits</a:t>
            </a:r>
          </a:p>
          <a:p>
            <a:pPr>
              <a:spcBef>
                <a:spcPts val="600"/>
              </a:spcBef>
            </a:pPr>
            <a:endParaRPr lang="en-US" sz="1000" b="1" dirty="0"/>
          </a:p>
          <a:p>
            <a:r>
              <a:rPr lang="en-US" sz="1400" b="1" dirty="0">
                <a:solidFill>
                  <a:schemeClr val="tx1"/>
                </a:solidFill>
              </a:rPr>
              <a:t>Category: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 err="1">
                <a:solidFill>
                  <a:schemeClr val="tx1"/>
                </a:solidFill>
              </a:rPr>
              <a:t>Producted</a:t>
            </a:r>
            <a:r>
              <a:rPr lang="en-IN" sz="1400" dirty="0">
                <a:solidFill>
                  <a:schemeClr val="tx1"/>
                </a:solidFill>
              </a:rPr>
              <a:t> Fruits will identified in Three categories 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400" b="1" dirty="0">
                <a:solidFill>
                  <a:schemeClr val="tx1"/>
                </a:solidFill>
              </a:rPr>
              <a:t>A Grade – Market Supply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400" b="1" dirty="0">
                <a:solidFill>
                  <a:schemeClr val="tx1"/>
                </a:solidFill>
              </a:rPr>
              <a:t>B Grade – Wholesale Supply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400" b="1" dirty="0">
                <a:solidFill>
                  <a:schemeClr val="tx1"/>
                </a:solidFill>
              </a:rPr>
              <a:t>C Grade -  Waste</a:t>
            </a:r>
          </a:p>
          <a:p>
            <a:pPr marL="266700" lvl="1" indent="-266700"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chemeClr val="tx1"/>
                </a:solidFill>
              </a:rPr>
              <a:t>B Grade &amp; C Grade foods are utilized For Manufacturing of Ice Creams</a:t>
            </a:r>
          </a:p>
          <a:p>
            <a:pPr marL="0" lvl="1"/>
            <a:endParaRPr lang="en-US" sz="1400" b="1" dirty="0">
              <a:solidFill>
                <a:schemeClr val="tx1"/>
              </a:solidFill>
            </a:endParaRPr>
          </a:p>
          <a:p>
            <a:pPr marL="0" lvl="1"/>
            <a:r>
              <a:rPr lang="en-IN" sz="1400" b="1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Indian Market </a:t>
            </a:r>
            <a:r>
              <a:rPr lang="en-IN" sz="14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₹20,000 crore by 2025, growing at 12% CAGR for </a:t>
            </a:r>
            <a:r>
              <a:rPr lang="en-IN" sz="1400" kern="1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Icecream</a:t>
            </a:r>
            <a:endParaRPr lang="en-IN" sz="1800" kern="1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1"/>
            <a:endParaRPr lang="en-US" sz="1400" b="1" dirty="0">
              <a:solidFill>
                <a:schemeClr val="tx1"/>
              </a:solidFill>
            </a:endParaRPr>
          </a:p>
          <a:p>
            <a:pPr>
              <a:tabLst>
                <a:tab pos="1619250" algn="l"/>
              </a:tabLst>
            </a:pPr>
            <a:r>
              <a:rPr lang="en-US" sz="1400" b="1" dirty="0">
                <a:solidFill>
                  <a:schemeClr val="tx1"/>
                </a:solidFill>
              </a:rPr>
              <a:t>Location : </a:t>
            </a:r>
            <a:r>
              <a:rPr lang="en-US" sz="1400" b="1" dirty="0" err="1">
                <a:solidFill>
                  <a:schemeClr val="tx1"/>
                </a:solidFill>
              </a:rPr>
              <a:t>Pachora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</a:p>
          <a:p>
            <a:pPr algn="just">
              <a:tabLst>
                <a:tab pos="1619250" algn="l"/>
              </a:tabLst>
            </a:pPr>
            <a:endParaRPr lang="en-US" sz="1400" dirty="0">
              <a:solidFill>
                <a:schemeClr val="tx1"/>
              </a:solidFill>
            </a:endParaRPr>
          </a:p>
          <a:p>
            <a:pPr>
              <a:tabLst>
                <a:tab pos="1619250" algn="l"/>
              </a:tabLst>
            </a:pPr>
            <a:r>
              <a:rPr lang="en-IN" sz="1400" b="1" dirty="0">
                <a:solidFill>
                  <a:schemeClr val="tx1"/>
                </a:solidFill>
              </a:rPr>
              <a:t>Capacity: </a:t>
            </a:r>
          </a:p>
          <a:p>
            <a:pPr>
              <a:tabLst>
                <a:tab pos="1619250" algn="l"/>
              </a:tabLst>
            </a:pPr>
            <a:r>
              <a:rPr lang="en-IN" sz="1400" dirty="0">
                <a:solidFill>
                  <a:schemeClr val="tx1"/>
                </a:solidFill>
              </a:rPr>
              <a:t>2,00,000 </a:t>
            </a:r>
            <a:r>
              <a:rPr lang="en-IN" sz="1400" dirty="0" err="1">
                <a:solidFill>
                  <a:schemeClr val="tx1"/>
                </a:solidFill>
              </a:rPr>
              <a:t>liters</a:t>
            </a:r>
            <a:r>
              <a:rPr lang="en-IN" sz="1400" dirty="0">
                <a:solidFill>
                  <a:schemeClr val="tx1"/>
                </a:solidFill>
              </a:rPr>
              <a:t>/day milk, 50–80 tonnes/day fruits, ~5,00,000 </a:t>
            </a:r>
            <a:r>
              <a:rPr lang="en-IN" sz="1400" dirty="0" err="1">
                <a:solidFill>
                  <a:schemeClr val="tx1"/>
                </a:solidFill>
              </a:rPr>
              <a:t>liters</a:t>
            </a:r>
            <a:r>
              <a:rPr lang="en-IN" sz="1400" dirty="0">
                <a:solidFill>
                  <a:schemeClr val="tx1"/>
                </a:solidFill>
              </a:rPr>
              <a:t>/day ice cream.</a:t>
            </a:r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IN" dirty="0"/>
          </a:p>
        </p:txBody>
      </p:sp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1E879402-15EB-50C2-065D-7723A6632E74}"/>
              </a:ext>
            </a:extLst>
          </p:cNvPr>
          <p:cNvSpPr/>
          <p:nvPr/>
        </p:nvSpPr>
        <p:spPr>
          <a:xfrm>
            <a:off x="9114459" y="3858344"/>
            <a:ext cx="2725116" cy="2866306"/>
          </a:xfrm>
          <a:prstGeom prst="snip1Rect">
            <a:avLst>
              <a:gd name="adj" fmla="val 50000"/>
            </a:avLst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5156B3-3E2D-F0B3-AB80-08A4C3CF8D5B}"/>
              </a:ext>
            </a:extLst>
          </p:cNvPr>
          <p:cNvSpPr/>
          <p:nvPr/>
        </p:nvSpPr>
        <p:spPr>
          <a:xfrm>
            <a:off x="9251027" y="662758"/>
            <a:ext cx="2485980" cy="595082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spcBef>
                <a:spcPts val="600"/>
              </a:spcBef>
            </a:pPr>
            <a:r>
              <a:rPr lang="en-IN" b="1" u="sng" dirty="0">
                <a:solidFill>
                  <a:schemeClr val="accent6">
                    <a:lumMod val="75000"/>
                  </a:schemeClr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Pet Food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sz="1000" b="1" dirty="0"/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IN" sz="14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Establish Jalgaon as a pet food manufacturing hub.</a:t>
            </a:r>
          </a:p>
          <a:p>
            <a:pPr marL="361950" lvl="1" indent="-180975">
              <a:buFont typeface="Wingdings" panose="05000000000000000000" pitchFamily="2" charset="2"/>
              <a:buChar char="Ø"/>
            </a:pPr>
            <a:r>
              <a:rPr lang="en-IN" sz="1400" b="1" dirty="0">
                <a:solidFill>
                  <a:schemeClr val="tx1"/>
                </a:solidFill>
              </a:rPr>
              <a:t>Fish &amp; Goat – Dog Food</a:t>
            </a:r>
          </a:p>
          <a:p>
            <a:pPr marL="361950" lvl="1" indent="-180975">
              <a:buFont typeface="Wingdings" panose="05000000000000000000" pitchFamily="2" charset="2"/>
              <a:buChar char="Ø"/>
            </a:pPr>
            <a:r>
              <a:rPr lang="en-IN" sz="1400" b="1" dirty="0">
                <a:solidFill>
                  <a:schemeClr val="tx1"/>
                </a:solidFill>
              </a:rPr>
              <a:t>Chicken – Cat Food</a:t>
            </a:r>
          </a:p>
          <a:p>
            <a:pPr marL="266700" lvl="1" indent="-266700">
              <a:buFont typeface="Wingdings" panose="05000000000000000000" pitchFamily="2" charset="2"/>
              <a:buChar char="Ø"/>
            </a:pPr>
            <a:endParaRPr lang="en-IN" sz="1400" b="1" dirty="0">
              <a:solidFill>
                <a:schemeClr val="tx1"/>
              </a:solidFill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IN" sz="1400" b="1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Market Segmentation: 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IN" sz="1400" kern="1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Dog food (85.6%), cat food (14.3%).</a:t>
            </a:r>
          </a:p>
          <a:p>
            <a:pPr marL="0" lvl="1"/>
            <a:endParaRPr lang="en-US" sz="1400" b="1" dirty="0">
              <a:solidFill>
                <a:schemeClr val="tx1"/>
              </a:solidFill>
            </a:endParaRPr>
          </a:p>
          <a:p>
            <a:pPr>
              <a:tabLst>
                <a:tab pos="1619250" algn="l"/>
              </a:tabLst>
            </a:pPr>
            <a:r>
              <a:rPr lang="en-US" sz="1400" b="1" dirty="0">
                <a:solidFill>
                  <a:schemeClr val="tx1"/>
                </a:solidFill>
              </a:rPr>
              <a:t>Location : </a:t>
            </a:r>
          </a:p>
          <a:p>
            <a:pPr>
              <a:tabLst>
                <a:tab pos="1619250" algn="l"/>
              </a:tabLst>
            </a:pPr>
            <a:r>
              <a:rPr lang="en-US" sz="1400" dirty="0" err="1">
                <a:solidFill>
                  <a:schemeClr val="tx1"/>
                </a:solidFill>
              </a:rPr>
              <a:t>Bhadgaon</a:t>
            </a:r>
            <a:r>
              <a:rPr lang="en-US" sz="1400" dirty="0">
                <a:solidFill>
                  <a:schemeClr val="tx1"/>
                </a:solidFill>
              </a:rPr>
              <a:t> at WCD Land</a:t>
            </a:r>
          </a:p>
          <a:p>
            <a:pPr algn="just">
              <a:tabLst>
                <a:tab pos="1619250" algn="l"/>
              </a:tabLst>
            </a:pPr>
            <a:endParaRPr lang="en-US" sz="1400" dirty="0">
              <a:solidFill>
                <a:schemeClr val="tx1"/>
              </a:solidFill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IN" sz="1400" b="1" dirty="0">
                <a:solidFill>
                  <a:schemeClr val="tx1"/>
                </a:solidFill>
              </a:rPr>
              <a:t>Employment: 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IN" sz="1400" dirty="0">
                <a:solidFill>
                  <a:schemeClr val="tx1"/>
                </a:solidFill>
              </a:rPr>
              <a:t>Generate 5,000+ jobs.</a:t>
            </a:r>
          </a:p>
          <a:p>
            <a:r>
              <a:rPr lang="en-IN" sz="1400" b="1" dirty="0">
                <a:solidFill>
                  <a:schemeClr val="tx1"/>
                </a:solidFill>
              </a:rPr>
              <a:t>Farmer Benefits: </a:t>
            </a:r>
          </a:p>
          <a:p>
            <a:r>
              <a:rPr lang="en-IN" sz="1400" dirty="0">
                <a:solidFill>
                  <a:schemeClr val="tx1"/>
                </a:solidFill>
              </a:rPr>
              <a:t>Increased income through contract</a:t>
            </a:r>
          </a:p>
        </p:txBody>
      </p:sp>
    </p:spTree>
    <p:extLst>
      <p:ext uri="{BB962C8B-B14F-4D97-AF65-F5344CB8AC3E}">
        <p14:creationId xmlns:p14="http://schemas.microsoft.com/office/powerpoint/2010/main" val="2366202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18">
            <a:extLst>
              <a:ext uri="{FF2B5EF4-FFF2-40B4-BE49-F238E27FC236}">
                <a16:creationId xmlns:a16="http://schemas.microsoft.com/office/drawing/2014/main" id="{493C78B7-9993-30D1-9CDE-1A00336D5120}"/>
              </a:ext>
            </a:extLst>
          </p:cNvPr>
          <p:cNvSpPr/>
          <p:nvPr/>
        </p:nvSpPr>
        <p:spPr>
          <a:xfrm>
            <a:off x="2562126" y="2550160"/>
            <a:ext cx="2855721" cy="3616960"/>
          </a:xfrm>
          <a:custGeom>
            <a:avLst/>
            <a:gdLst>
              <a:gd name="connsiteX0" fmla="*/ 1731148 w 1831120"/>
              <a:gd name="connsiteY0" fmla="*/ 0 h 3601820"/>
              <a:gd name="connsiteX1" fmla="*/ 1831120 w 1831120"/>
              <a:gd name="connsiteY1" fmla="*/ 0 h 3601820"/>
              <a:gd name="connsiteX2" fmla="*/ 1831120 w 1831120"/>
              <a:gd name="connsiteY2" fmla="*/ 3601820 h 3601820"/>
              <a:gd name="connsiteX3" fmla="*/ 1731148 w 1831120"/>
              <a:gd name="connsiteY3" fmla="*/ 3601820 h 3601820"/>
              <a:gd name="connsiteX4" fmla="*/ 99972 w 1831120"/>
              <a:gd name="connsiteY4" fmla="*/ 3601820 h 3601820"/>
              <a:gd name="connsiteX5" fmla="*/ 0 w 1831120"/>
              <a:gd name="connsiteY5" fmla="*/ 3601820 h 3601820"/>
              <a:gd name="connsiteX6" fmla="*/ 0 w 1831120"/>
              <a:gd name="connsiteY6" fmla="*/ 0 h 3601820"/>
              <a:gd name="connsiteX7" fmla="*/ 99972 w 1831120"/>
              <a:gd name="connsiteY7" fmla="*/ 0 h 360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31120" h="3601820">
                <a:moveTo>
                  <a:pt x="1731148" y="0"/>
                </a:moveTo>
                <a:cubicBezTo>
                  <a:pt x="1786361" y="0"/>
                  <a:pt x="1831120" y="0"/>
                  <a:pt x="1831120" y="0"/>
                </a:cubicBezTo>
                <a:lnTo>
                  <a:pt x="1831120" y="3601820"/>
                </a:lnTo>
                <a:cubicBezTo>
                  <a:pt x="1831120" y="3601820"/>
                  <a:pt x="1786361" y="3601820"/>
                  <a:pt x="1731148" y="3601820"/>
                </a:cubicBezTo>
                <a:lnTo>
                  <a:pt x="99972" y="3601820"/>
                </a:lnTo>
                <a:cubicBezTo>
                  <a:pt x="44759" y="3601820"/>
                  <a:pt x="0" y="3601820"/>
                  <a:pt x="0" y="3601820"/>
                </a:cubicBezTo>
                <a:lnTo>
                  <a:pt x="0" y="0"/>
                </a:lnTo>
                <a:cubicBezTo>
                  <a:pt x="0" y="0"/>
                  <a:pt x="44759" y="0"/>
                  <a:pt x="99972" y="0"/>
                </a:cubicBezTo>
                <a:close/>
              </a:path>
            </a:pathLst>
          </a:custGeom>
          <a:solidFill>
            <a:schemeClr val="bg1"/>
          </a:solidFill>
          <a:ln w="2484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t" anchorCtr="0"/>
          <a:lstStyle/>
          <a:p>
            <a:pPr algn="ctr">
              <a:spcBef>
                <a:spcPts val="600"/>
              </a:spcBef>
              <a:defRPr/>
            </a:pPr>
            <a:endParaRPr lang="en-US" sz="1200" dirty="0">
              <a:solidFill>
                <a:prstClr val="black">
                  <a:lumMod val="85000"/>
                  <a:lumOff val="15000"/>
                </a:prstClr>
              </a:solidFill>
              <a:latin typeface="DVOT-Surekh" panose="00000400000000000000" pitchFamily="2" charset="0"/>
              <a:cs typeface="DVOT-Surekh" panose="00000400000000000000" pitchFamily="2" charset="0"/>
            </a:endParaRPr>
          </a:p>
          <a:p>
            <a:pPr algn="ctr">
              <a:spcBef>
                <a:spcPts val="600"/>
              </a:spcBef>
              <a:defRPr/>
            </a:pPr>
            <a:r>
              <a:rPr lang="en-US" sz="1200" b="1" dirty="0">
                <a:solidFill>
                  <a:srgbClr val="002060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Products : </a:t>
            </a:r>
            <a:r>
              <a:rPr lang="en-IN" sz="1200" b="1" dirty="0">
                <a:solidFill>
                  <a:srgbClr val="002060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Banana Processing</a:t>
            </a:r>
          </a:p>
          <a:p>
            <a:pPr algn="ctr">
              <a:defRPr/>
            </a:pPr>
            <a:r>
              <a:rPr lang="en-IN" sz="1200" b="1" dirty="0">
                <a:solidFill>
                  <a:srgbClr val="C00000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Talukas : Jalgaon (</a:t>
            </a:r>
            <a:r>
              <a:rPr lang="en-IN" sz="1200" b="1" dirty="0" err="1">
                <a:solidFill>
                  <a:srgbClr val="C00000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Bhadali</a:t>
            </a:r>
            <a:r>
              <a:rPr lang="en-IN" sz="1200" b="1" dirty="0">
                <a:solidFill>
                  <a:srgbClr val="C00000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)</a:t>
            </a:r>
          </a:p>
          <a:p>
            <a:pPr algn="ctr">
              <a:defRPr/>
            </a:pPr>
            <a:r>
              <a:rPr lang="en-IN" sz="1200" b="1" dirty="0">
                <a:solidFill>
                  <a:srgbClr val="C00000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(54 Beneficiaries)</a:t>
            </a:r>
          </a:p>
          <a:p>
            <a:pPr algn="ctr">
              <a:spcBef>
                <a:spcPts val="600"/>
              </a:spcBef>
              <a:defRPr/>
            </a:pPr>
            <a:r>
              <a:rPr 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DPR Approved  and Construction work is in process. – May 2025</a:t>
            </a:r>
          </a:p>
          <a:p>
            <a:pPr algn="ctr">
              <a:spcBef>
                <a:spcPts val="600"/>
              </a:spcBef>
              <a:defRPr/>
            </a:pPr>
            <a:r>
              <a:rPr lang="en-I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Budget : </a:t>
            </a:r>
            <a:r>
              <a:rPr lang="en-IN" sz="12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Rs</a:t>
            </a:r>
            <a:r>
              <a:rPr lang="en-I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. 2.17 Cr</a:t>
            </a:r>
          </a:p>
          <a:p>
            <a:pPr algn="ctr">
              <a:defRPr/>
            </a:pPr>
            <a:endParaRPr lang="en-US" sz="1200" b="1" dirty="0">
              <a:solidFill>
                <a:srgbClr val="C00000"/>
              </a:solidFill>
              <a:latin typeface="DVOT-Surekh" panose="00000400000000000000" pitchFamily="2" charset="0"/>
              <a:cs typeface="DVOT-Surekh" panose="00000400000000000000" pitchFamily="2" charset="0"/>
            </a:endParaRPr>
          </a:p>
          <a:p>
            <a:pPr algn="ctr">
              <a:defRPr/>
            </a:pPr>
            <a:r>
              <a:rPr lang="en-US" sz="1200" b="1" dirty="0" err="1">
                <a:solidFill>
                  <a:srgbClr val="C00000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Taluka</a:t>
            </a:r>
            <a:r>
              <a:rPr lang="en-US" sz="1200" b="1" dirty="0">
                <a:solidFill>
                  <a:srgbClr val="C00000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 : </a:t>
            </a:r>
            <a:r>
              <a:rPr lang="en-IN" sz="1200" b="1" dirty="0" err="1">
                <a:solidFill>
                  <a:srgbClr val="C00000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Jamner</a:t>
            </a:r>
            <a:endParaRPr lang="en-IN" sz="1200" b="1" dirty="0">
              <a:solidFill>
                <a:srgbClr val="C00000"/>
              </a:solidFill>
              <a:latin typeface="DVOT-Surekh" panose="00000400000000000000" pitchFamily="2" charset="0"/>
              <a:cs typeface="DVOT-Surekh" panose="00000400000000000000" pitchFamily="2" charset="0"/>
            </a:endParaRPr>
          </a:p>
          <a:p>
            <a:pPr algn="ctr">
              <a:defRPr/>
            </a:pPr>
            <a:r>
              <a:rPr lang="en-IN" sz="1200" b="1" dirty="0">
                <a:solidFill>
                  <a:srgbClr val="C00000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(58 Beneficiaries)</a:t>
            </a:r>
          </a:p>
          <a:p>
            <a:pPr algn="ctr">
              <a:spcBef>
                <a:spcPts val="600"/>
              </a:spcBef>
              <a:defRPr/>
            </a:pPr>
            <a:r>
              <a:rPr 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DSR Approved and DPR </a:t>
            </a:r>
            <a:r>
              <a:rPr lang="en-US" sz="12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prepration</a:t>
            </a:r>
            <a:r>
              <a:rPr 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 is in process. – Nov 2025</a:t>
            </a:r>
            <a:endParaRPr lang="en-IN" sz="1200" dirty="0">
              <a:solidFill>
                <a:prstClr val="black">
                  <a:lumMod val="85000"/>
                  <a:lumOff val="15000"/>
                </a:prstClr>
              </a:solidFill>
              <a:latin typeface="DVOT-Surekh" panose="00000400000000000000" pitchFamily="2" charset="0"/>
              <a:cs typeface="DVOT-Surekh" panose="00000400000000000000" pitchFamily="2" charset="0"/>
            </a:endParaRPr>
          </a:p>
          <a:p>
            <a:pPr algn="ctr">
              <a:spcBef>
                <a:spcPts val="600"/>
              </a:spcBef>
              <a:defRPr/>
            </a:pPr>
            <a:r>
              <a:rPr lang="en-I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Budget : Rs. 6.00 Cr</a:t>
            </a:r>
          </a:p>
        </p:txBody>
      </p:sp>
      <p:sp>
        <p:nvSpPr>
          <p:cNvPr id="8" name="Rectangle: Rounded Corners 26">
            <a:extLst>
              <a:ext uri="{FF2B5EF4-FFF2-40B4-BE49-F238E27FC236}">
                <a16:creationId xmlns:a16="http://schemas.microsoft.com/office/drawing/2014/main" id="{9A4892D2-6B51-77A0-A065-04CE2B92A3CA}"/>
              </a:ext>
            </a:extLst>
          </p:cNvPr>
          <p:cNvSpPr/>
          <p:nvPr/>
        </p:nvSpPr>
        <p:spPr>
          <a:xfrm>
            <a:off x="3330472" y="1818640"/>
            <a:ext cx="1442720" cy="50819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  <a:effectLst>
            <a:glow rad="63500">
              <a:schemeClr val="accent6">
                <a:lumMod val="5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latin typeface="DVOT-Surekh" panose="00000400000000000000" pitchFamily="2" charset="0"/>
                <a:cs typeface="DVOT-Surekh" panose="00000400000000000000" pitchFamily="2" charset="0"/>
              </a:rPr>
              <a:t>Banana Processing</a:t>
            </a:r>
          </a:p>
        </p:txBody>
      </p:sp>
      <p:sp>
        <p:nvSpPr>
          <p:cNvPr id="10" name="Freeform: Shape 18">
            <a:extLst>
              <a:ext uri="{FF2B5EF4-FFF2-40B4-BE49-F238E27FC236}">
                <a16:creationId xmlns:a16="http://schemas.microsoft.com/office/drawing/2014/main" id="{493C78B7-9993-30D1-9CDE-1A00336D5120}"/>
              </a:ext>
            </a:extLst>
          </p:cNvPr>
          <p:cNvSpPr/>
          <p:nvPr/>
        </p:nvSpPr>
        <p:spPr>
          <a:xfrm>
            <a:off x="6000912" y="2548654"/>
            <a:ext cx="2855721" cy="3616960"/>
          </a:xfrm>
          <a:custGeom>
            <a:avLst/>
            <a:gdLst>
              <a:gd name="connsiteX0" fmla="*/ 1731148 w 1831120"/>
              <a:gd name="connsiteY0" fmla="*/ 0 h 3601820"/>
              <a:gd name="connsiteX1" fmla="*/ 1831120 w 1831120"/>
              <a:gd name="connsiteY1" fmla="*/ 0 h 3601820"/>
              <a:gd name="connsiteX2" fmla="*/ 1831120 w 1831120"/>
              <a:gd name="connsiteY2" fmla="*/ 3601820 h 3601820"/>
              <a:gd name="connsiteX3" fmla="*/ 1731148 w 1831120"/>
              <a:gd name="connsiteY3" fmla="*/ 3601820 h 3601820"/>
              <a:gd name="connsiteX4" fmla="*/ 99972 w 1831120"/>
              <a:gd name="connsiteY4" fmla="*/ 3601820 h 3601820"/>
              <a:gd name="connsiteX5" fmla="*/ 0 w 1831120"/>
              <a:gd name="connsiteY5" fmla="*/ 3601820 h 3601820"/>
              <a:gd name="connsiteX6" fmla="*/ 0 w 1831120"/>
              <a:gd name="connsiteY6" fmla="*/ 0 h 3601820"/>
              <a:gd name="connsiteX7" fmla="*/ 99972 w 1831120"/>
              <a:gd name="connsiteY7" fmla="*/ 0 h 360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31120" h="3601820">
                <a:moveTo>
                  <a:pt x="1731148" y="0"/>
                </a:moveTo>
                <a:cubicBezTo>
                  <a:pt x="1786361" y="0"/>
                  <a:pt x="1831120" y="0"/>
                  <a:pt x="1831120" y="0"/>
                </a:cubicBezTo>
                <a:lnTo>
                  <a:pt x="1831120" y="3601820"/>
                </a:lnTo>
                <a:cubicBezTo>
                  <a:pt x="1831120" y="3601820"/>
                  <a:pt x="1786361" y="3601820"/>
                  <a:pt x="1731148" y="3601820"/>
                </a:cubicBezTo>
                <a:lnTo>
                  <a:pt x="99972" y="3601820"/>
                </a:lnTo>
                <a:cubicBezTo>
                  <a:pt x="44759" y="3601820"/>
                  <a:pt x="0" y="3601820"/>
                  <a:pt x="0" y="3601820"/>
                </a:cubicBezTo>
                <a:lnTo>
                  <a:pt x="0" y="0"/>
                </a:lnTo>
                <a:cubicBezTo>
                  <a:pt x="0" y="0"/>
                  <a:pt x="44759" y="0"/>
                  <a:pt x="99972" y="0"/>
                </a:cubicBezTo>
                <a:close/>
              </a:path>
            </a:pathLst>
          </a:custGeom>
          <a:solidFill>
            <a:schemeClr val="bg1"/>
          </a:solidFill>
          <a:ln w="2484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t" anchorCtr="0"/>
          <a:lstStyle/>
          <a:p>
            <a:pPr algn="ctr">
              <a:spcBef>
                <a:spcPts val="600"/>
              </a:spcBef>
              <a:defRPr/>
            </a:pPr>
            <a:endParaRPr lang="en-US" sz="1200" b="1" dirty="0">
              <a:solidFill>
                <a:srgbClr val="002060"/>
              </a:solidFill>
              <a:latin typeface="DVOT-Surekh" panose="00000400000000000000" pitchFamily="2" charset="0"/>
              <a:cs typeface="DVOT-Surekh" panose="00000400000000000000" pitchFamily="2" charset="0"/>
            </a:endParaRPr>
          </a:p>
          <a:p>
            <a:pPr algn="ctr">
              <a:spcBef>
                <a:spcPts val="600"/>
              </a:spcBef>
              <a:defRPr/>
            </a:pPr>
            <a:r>
              <a:rPr lang="en-US" sz="1200" b="1" dirty="0">
                <a:solidFill>
                  <a:srgbClr val="002060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Products : </a:t>
            </a:r>
            <a:r>
              <a:rPr lang="en-IN" sz="1200" b="1" dirty="0">
                <a:solidFill>
                  <a:srgbClr val="002060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Spices Processing</a:t>
            </a:r>
          </a:p>
          <a:p>
            <a:pPr algn="ctr">
              <a:spcBef>
                <a:spcPts val="600"/>
              </a:spcBef>
              <a:defRPr/>
            </a:pPr>
            <a:r>
              <a:rPr lang="en-IN" sz="1200" b="1" dirty="0" err="1">
                <a:solidFill>
                  <a:srgbClr val="C00000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Talukas</a:t>
            </a:r>
            <a:r>
              <a:rPr lang="en-IN" sz="1200" b="1" dirty="0">
                <a:solidFill>
                  <a:srgbClr val="C00000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 : </a:t>
            </a:r>
            <a:r>
              <a:rPr lang="en-IN" sz="1200" b="1" dirty="0" err="1">
                <a:solidFill>
                  <a:srgbClr val="C00000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Jamner</a:t>
            </a:r>
            <a:r>
              <a:rPr lang="en-IN" sz="1200" b="1" dirty="0">
                <a:solidFill>
                  <a:srgbClr val="C00000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 (50 Beneficiaries)</a:t>
            </a:r>
          </a:p>
          <a:p>
            <a:pPr algn="ctr">
              <a:spcBef>
                <a:spcPts val="600"/>
              </a:spcBef>
              <a:defRPr/>
            </a:pPr>
            <a:r>
              <a:rPr 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DSR Approved. DPR Preparation  in Progress. Training in Progress. – Oct 2025</a:t>
            </a:r>
            <a:endParaRPr lang="en-IN" sz="1200" dirty="0">
              <a:solidFill>
                <a:prstClr val="black">
                  <a:lumMod val="85000"/>
                  <a:lumOff val="15000"/>
                </a:prstClr>
              </a:solidFill>
              <a:latin typeface="DVOT-Surekh" panose="00000400000000000000" pitchFamily="2" charset="0"/>
              <a:cs typeface="DVOT-Surekh" panose="00000400000000000000" pitchFamily="2" charset="0"/>
            </a:endParaRPr>
          </a:p>
          <a:p>
            <a:pPr algn="ctr">
              <a:spcBef>
                <a:spcPts val="600"/>
              </a:spcBef>
              <a:defRPr/>
            </a:pPr>
            <a:r>
              <a:rPr lang="en-I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Budget : Rs. 7.00 Cr</a:t>
            </a:r>
          </a:p>
          <a:p>
            <a:pPr algn="ctr">
              <a:defRPr/>
            </a:pPr>
            <a:r>
              <a:rPr lang="en-IN" sz="1200" b="1" dirty="0" err="1">
                <a:solidFill>
                  <a:srgbClr val="C00000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Talukas</a:t>
            </a:r>
            <a:r>
              <a:rPr lang="en-IN" sz="1200" b="1" dirty="0">
                <a:solidFill>
                  <a:srgbClr val="C00000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 : </a:t>
            </a:r>
            <a:r>
              <a:rPr lang="en-IN" sz="1200" b="1" dirty="0" err="1">
                <a:solidFill>
                  <a:srgbClr val="C00000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Bodwad</a:t>
            </a:r>
            <a:endParaRPr lang="en-IN" sz="1200" b="1" dirty="0">
              <a:solidFill>
                <a:srgbClr val="C00000"/>
              </a:solidFill>
              <a:latin typeface="DVOT-Surekh" panose="00000400000000000000" pitchFamily="2" charset="0"/>
              <a:cs typeface="DVOT-Surekh" panose="00000400000000000000" pitchFamily="2" charset="0"/>
            </a:endParaRPr>
          </a:p>
          <a:p>
            <a:pPr algn="ctr">
              <a:defRPr/>
            </a:pPr>
            <a:r>
              <a:rPr lang="en-IN" sz="1200" b="1" dirty="0">
                <a:solidFill>
                  <a:srgbClr val="C00000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(40 Beneficiaries)</a:t>
            </a:r>
          </a:p>
          <a:p>
            <a:pPr algn="ctr">
              <a:spcBef>
                <a:spcPts val="600"/>
              </a:spcBef>
              <a:defRPr/>
            </a:pPr>
            <a:r>
              <a:rPr 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DSR Approved. DPR Preparation  in Progress. First phase training completed. – Dec 2025</a:t>
            </a:r>
          </a:p>
          <a:p>
            <a:pPr algn="ctr">
              <a:spcBef>
                <a:spcPts val="600"/>
              </a:spcBef>
              <a:defRPr/>
            </a:pPr>
            <a:r>
              <a:rPr lang="en-I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Budget : </a:t>
            </a:r>
            <a:r>
              <a:rPr lang="en-IN" sz="12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Rs</a:t>
            </a:r>
            <a:r>
              <a:rPr lang="en-IN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. 2.50 Cr</a:t>
            </a:r>
          </a:p>
        </p:txBody>
      </p:sp>
      <p:sp>
        <p:nvSpPr>
          <p:cNvPr id="11" name="Rectangle: Rounded Corners 26">
            <a:extLst>
              <a:ext uri="{FF2B5EF4-FFF2-40B4-BE49-F238E27FC236}">
                <a16:creationId xmlns:a16="http://schemas.microsoft.com/office/drawing/2014/main" id="{9A4892D2-6B51-77A0-A065-04CE2B92A3CA}"/>
              </a:ext>
            </a:extLst>
          </p:cNvPr>
          <p:cNvSpPr/>
          <p:nvPr/>
        </p:nvSpPr>
        <p:spPr>
          <a:xfrm>
            <a:off x="6669670" y="1817134"/>
            <a:ext cx="1442720" cy="508190"/>
          </a:xfrm>
          <a:prstGeom prst="roundRect">
            <a:avLst/>
          </a:prstGeom>
          <a:solidFill>
            <a:srgbClr val="C00000"/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bg1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Spices Cluster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B219F0-38B3-FE76-529E-CC2090F32781}"/>
              </a:ext>
            </a:extLst>
          </p:cNvPr>
          <p:cNvSpPr txBox="1"/>
          <p:nvPr/>
        </p:nvSpPr>
        <p:spPr>
          <a:xfrm>
            <a:off x="1303699" y="404694"/>
            <a:ext cx="9669101" cy="954107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1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Ongoing Clusters Development </a:t>
            </a:r>
          </a:p>
          <a:p>
            <a:pPr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(</a:t>
            </a:r>
            <a:r>
              <a:rPr lang="en-US" sz="2400" dirty="0"/>
              <a:t> </a:t>
            </a:r>
            <a:r>
              <a:rPr lang="en-US" sz="2400" b="1" dirty="0"/>
              <a:t>Under Maharashtra State Industrial Cluster Development </a:t>
            </a:r>
            <a:r>
              <a:rPr lang="en-US" sz="2400" b="1" dirty="0" err="1"/>
              <a:t>Programme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)</a:t>
            </a:r>
            <a:endParaRPr lang="en-IN" sz="2400" dirty="0">
              <a:solidFill>
                <a:schemeClr val="accent1">
                  <a:lumMod val="50000"/>
                </a:schemeClr>
              </a:solidFill>
              <a:latin typeface="DVOT-Surekh" panose="00000400000000000000" pitchFamily="2" charset="0"/>
              <a:cs typeface="DVOT-Surekh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74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980782"/>
              </p:ext>
            </p:extLst>
          </p:nvPr>
        </p:nvGraphicFramePr>
        <p:xfrm>
          <a:off x="213048" y="870597"/>
          <a:ext cx="11618167" cy="578212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82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27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40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43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89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89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40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50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6743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46530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46530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89877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 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Objective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Specific Intervention Required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Physical Target for 1 years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Cumulative Estimated</a:t>
                      </a:r>
                      <a:br>
                        <a:rPr lang="en-US" sz="1100" b="1" u="none" strike="noStrike" dirty="0">
                          <a:effectLst/>
                        </a:rPr>
                      </a:br>
                      <a:r>
                        <a:rPr lang="en-US" sz="1100" b="1" u="none" strike="noStrike" dirty="0">
                          <a:effectLst/>
                        </a:rPr>
                        <a:t>Cost (in Lakh)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Funding Source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Activity Status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Target Achieved 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% Target Achieved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Implementing Agency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Conclusion regarding  Implementation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954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Secondary- Food Processing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406" marR="4406" marT="440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To Promote Sustainable </a:t>
                      </a:r>
                      <a:r>
                        <a:rPr lang="en-US" sz="1100" u="none" strike="noStrike" dirty="0" err="1">
                          <a:effectLst/>
                        </a:rPr>
                        <a:t>Agri</a:t>
                      </a:r>
                      <a:r>
                        <a:rPr lang="en-US" sz="1100" u="none" strike="noStrike" dirty="0">
                          <a:effectLst/>
                        </a:rPr>
                        <a:t> Business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406" marR="4406" marT="440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>
                          <a:effectLst/>
                        </a:rPr>
                        <a:t>Start a small-scale organic food processing unit, focusing on products like jams, sauces, and pickles using organically grown produce.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406" marR="4406" marT="4406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5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406" marR="4406" marT="4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200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406" marR="4406" marT="4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 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406" marR="4406" marT="440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u="none" strike="noStrike">
                          <a:effectLst/>
                        </a:rPr>
                        <a:t>In Progress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406" marR="4406" marT="4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104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406" marR="4406" marT="4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2080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406" marR="4406" marT="4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DRDA/ MAVIM/ SAO (PMFME)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406" marR="4406" marT="440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u="none" strike="noStrike" dirty="0">
                          <a:effectLst/>
                        </a:rPr>
                        <a:t> 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406" marR="4406" marT="4406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203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u="none" strike="noStrike" dirty="0">
                          <a:effectLst/>
                        </a:rPr>
                        <a:t>Strengthening the SHG's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406" marR="4406" marT="440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>
                          <a:effectLst/>
                        </a:rPr>
                        <a:t>Establish processing units for banana and other crops, such as banana chips, millet flour, and ready-to-eat snacks. Support </a:t>
                      </a:r>
                      <a:r>
                        <a:rPr lang="en-US" sz="1100" u="none" strike="noStrike" dirty="0" err="1">
                          <a:effectLst/>
                        </a:rPr>
                        <a:t>Agripreneurs</a:t>
                      </a:r>
                      <a:r>
                        <a:rPr lang="en-US" sz="1100" u="none" strike="noStrike" dirty="0">
                          <a:effectLst/>
                        </a:rPr>
                        <a:t> (</a:t>
                      </a:r>
                      <a:r>
                        <a:rPr lang="en-US" sz="1100" u="none" strike="noStrike" dirty="0" err="1">
                          <a:effectLst/>
                        </a:rPr>
                        <a:t>agri</a:t>
                      </a:r>
                      <a:r>
                        <a:rPr lang="en-US" sz="1100" u="none" strike="noStrike" dirty="0">
                          <a:effectLst/>
                        </a:rPr>
                        <a:t> entrepreneurs) and farmers in setting up small-scale processing enterprises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406" marR="4406" marT="4406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2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406" marR="4406" marT="4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100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406" marR="4406" marT="4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State/Central Scheme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406" marR="4406" marT="440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u="none" strike="noStrike" dirty="0">
                          <a:effectLst/>
                        </a:rPr>
                        <a:t>In Progress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406" marR="4406" marT="4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211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406" marR="4406" marT="4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10550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406" marR="4406" marT="44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DSAO (PMFME)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406" marR="4406" marT="440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u="none" strike="noStrike" dirty="0">
                          <a:effectLst/>
                        </a:rPr>
                        <a:t> 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406" marR="4406" marT="4406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177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 err="1">
                          <a:effectLst/>
                        </a:rPr>
                        <a:t>Tetiary</a:t>
                      </a:r>
                      <a:r>
                        <a:rPr lang="en-IN" sz="1100" u="none" strike="noStrike" dirty="0">
                          <a:effectLst/>
                        </a:rPr>
                        <a:t>- Trade and Retail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406" marR="4406" marT="440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u="none" strike="noStrike" dirty="0">
                          <a:effectLst/>
                        </a:rPr>
                        <a:t>Increase agro goods export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406" marR="4406" marT="440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>
                          <a:effectLst/>
                        </a:rPr>
                        <a:t>Establish godown in each village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50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NA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State/Central Scheme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u="none" strike="noStrike">
                          <a:effectLst/>
                        </a:rPr>
                        <a:t>In Progress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14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SAO / NFSM</a:t>
                      </a:r>
                      <a:br>
                        <a:rPr lang="en-IN" sz="1100" u="none" strike="noStrike">
                          <a:effectLst/>
                        </a:rPr>
                      </a:br>
                      <a:r>
                        <a:rPr lang="en-IN" sz="1100" u="none" strike="noStrike">
                          <a:effectLst/>
                        </a:rPr>
                        <a:t>saojalgaon@gmail.com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7 warehouses of FPO's subsidy of 12.5 Lakh each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879001" y="249063"/>
            <a:ext cx="6862157" cy="4001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One Year Plan Initiatives – Agro Processing / Food Processing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4274076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4326" y="2688140"/>
            <a:ext cx="8483096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>
                <a:solidFill>
                  <a:srgbClr val="C00000"/>
                </a:solidFill>
              </a:rPr>
              <a:t>Part 1 – Jalgaon District Profile and SWOT Analysis</a:t>
            </a:r>
            <a:endParaRPr lang="en-IN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164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856661"/>
              </p:ext>
            </p:extLst>
          </p:nvPr>
        </p:nvGraphicFramePr>
        <p:xfrm>
          <a:off x="196235" y="799034"/>
          <a:ext cx="11746949" cy="452440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17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7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65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42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56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787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8550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7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0364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1833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20796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 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Objective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Specific Intervention Required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Physical Target for 1 years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Cumulative Estimated</a:t>
                      </a:r>
                      <a:br>
                        <a:rPr lang="en-US" sz="1100" b="1" u="none" strike="noStrike" dirty="0">
                          <a:effectLst/>
                        </a:rPr>
                      </a:br>
                      <a:r>
                        <a:rPr lang="en-US" sz="1100" b="1" u="none" strike="noStrike" dirty="0">
                          <a:effectLst/>
                        </a:rPr>
                        <a:t>Cost (in Lakh)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Funding Source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Activity Status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Target Achieved 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% Target Achieved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Implementing Agency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Conclusion regarding  Implementation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881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Secondary- Manufacturing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373" marR="3373" marT="3373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To create agro Industries Eco system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373" marR="3373" marT="3373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>
                          <a:effectLst/>
                        </a:rPr>
                        <a:t>Establish Banana Processing Cluster at </a:t>
                      </a:r>
                      <a:r>
                        <a:rPr lang="en-US" sz="1100" u="none" strike="noStrike" dirty="0" err="1">
                          <a:effectLst/>
                        </a:rPr>
                        <a:t>Jamner</a:t>
                      </a:r>
                      <a:r>
                        <a:rPr lang="en-US" sz="1100" u="none" strike="noStrike" dirty="0">
                          <a:effectLst/>
                        </a:rPr>
                        <a:t> and Jalgaon (</a:t>
                      </a:r>
                      <a:r>
                        <a:rPr lang="en-US" sz="1100" u="none" strike="noStrike" dirty="0" err="1">
                          <a:effectLst/>
                        </a:rPr>
                        <a:t>Bhadali</a:t>
                      </a:r>
                      <a:r>
                        <a:rPr lang="en-US" sz="1100" u="none" strike="noStrike" dirty="0">
                          <a:effectLst/>
                        </a:rPr>
                        <a:t>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373" marR="3373" marT="3373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373" marR="3373" marT="33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700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373" marR="3373" marT="33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State Scheme</a:t>
                      </a:r>
                    </a:p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MSICDP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373" marR="3373" marT="337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u="none" strike="noStrike">
                          <a:effectLst/>
                        </a:rPr>
                        <a:t>In Progress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373" marR="3373" marT="33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 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373" marR="3373" marT="33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373" marR="3373" marT="3373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DIC </a:t>
                      </a:r>
                      <a:r>
                        <a:rPr lang="mr-IN" sz="1100" u="none" strike="noStrike" dirty="0">
                          <a:effectLst/>
                        </a:rPr>
                        <a:t>महाव्यवस्थापक, जिल्हा उद्योग केंद्र जळगांव</a:t>
                      </a:r>
                      <a:br>
                        <a:rPr lang="mr-IN" sz="1100" u="none" strike="noStrike" dirty="0">
                          <a:effectLst/>
                        </a:rPr>
                      </a:br>
                      <a:r>
                        <a:rPr lang="en-IN" sz="1100" u="none" strike="noStrike" dirty="0">
                          <a:effectLst/>
                        </a:rPr>
                        <a:t>didic.jalgaon@maharashtra.gov.in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373" marR="3373" marT="3373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u="none" strike="noStrike" dirty="0">
                          <a:effectLst/>
                        </a:rPr>
                        <a:t> Jalgaon – Training completed, DPR</a:t>
                      </a:r>
                      <a:r>
                        <a:rPr lang="en-IN" sz="1100" u="none" strike="noStrike" baseline="0" dirty="0">
                          <a:effectLst/>
                        </a:rPr>
                        <a:t> Approved Construction work is in process at </a:t>
                      </a:r>
                      <a:r>
                        <a:rPr lang="en-IN" sz="1100" u="none" strike="noStrike" baseline="0" dirty="0" err="1">
                          <a:effectLst/>
                        </a:rPr>
                        <a:t>Bhadali</a:t>
                      </a:r>
                      <a:r>
                        <a:rPr lang="en-IN" sz="1100" u="none" strike="noStrike" baseline="0" dirty="0">
                          <a:effectLst/>
                        </a:rPr>
                        <a:t> (May 2025)</a:t>
                      </a:r>
                      <a:r>
                        <a:rPr lang="en-US" sz="1100" u="none" strike="noStrike" baseline="0" dirty="0">
                          <a:effectLst/>
                        </a:rPr>
                        <a:t> 217.10 lakh -54 Beneficiaries</a:t>
                      </a:r>
                      <a:endParaRPr lang="en-IN" sz="1100" u="none" strike="noStrike" baseline="0" dirty="0">
                        <a:effectLst/>
                      </a:endParaRPr>
                    </a:p>
                    <a:p>
                      <a:pPr algn="l" fontAlgn="ctr"/>
                      <a:r>
                        <a:rPr lang="en-US" sz="1100" u="none" strike="noStrike" baseline="0" dirty="0" err="1">
                          <a:effectLst/>
                        </a:rPr>
                        <a:t>Jamner</a:t>
                      </a:r>
                      <a:r>
                        <a:rPr lang="en-US" sz="1100" u="none" strike="noStrike" baseline="0" dirty="0">
                          <a:effectLst/>
                        </a:rPr>
                        <a:t> – DSR Approve, DPR </a:t>
                      </a:r>
                      <a:r>
                        <a:rPr lang="en-US" sz="1100" u="none" strike="noStrike" baseline="0" dirty="0" err="1">
                          <a:effectLst/>
                        </a:rPr>
                        <a:t>Prepration</a:t>
                      </a:r>
                      <a:r>
                        <a:rPr lang="en-US" sz="1100" u="none" strike="noStrike" baseline="0" dirty="0">
                          <a:effectLst/>
                        </a:rPr>
                        <a:t> (Nov 2025) 600.00 lakh – 58 Beneficiaries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373" marR="3373" marT="3373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7625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>
                          <a:effectLst/>
                        </a:rPr>
                        <a:t>Establish Spices Processing Cluster at </a:t>
                      </a:r>
                      <a:r>
                        <a:rPr lang="en-US" sz="1100" u="none" strike="noStrike" dirty="0" err="1">
                          <a:effectLst/>
                        </a:rPr>
                        <a:t>Jamner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373" marR="3373" marT="3373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373" marR="3373" marT="33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300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373" marR="3373" marT="3373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u="none" strike="noStrike" dirty="0">
                          <a:effectLst/>
                        </a:rPr>
                        <a:t>State Scheme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MSICDP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ctr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373" marR="3373" marT="337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u="none" strike="noStrike">
                          <a:effectLst/>
                        </a:rPr>
                        <a:t>In Progress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373" marR="3373" marT="33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 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373" marR="3373" marT="33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373" marR="3373" marT="337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373" marR="3373" marT="3373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u="none" strike="noStrike" dirty="0">
                          <a:effectLst/>
                        </a:rPr>
                        <a:t>DSR Approved, DPR Preparation under process, 1</a:t>
                      </a:r>
                      <a:r>
                        <a:rPr lang="en-IN" sz="1100" u="none" strike="noStrike" baseline="30000" dirty="0">
                          <a:effectLst/>
                        </a:rPr>
                        <a:t>st</a:t>
                      </a:r>
                      <a:r>
                        <a:rPr lang="en-IN" sz="1100" u="none" strike="noStrike" dirty="0">
                          <a:effectLst/>
                        </a:rPr>
                        <a:t> phase training completed (Oct 2025) 700.00 lakh -  </a:t>
                      </a:r>
                      <a:r>
                        <a:rPr lang="en-US" sz="1100" u="none" strike="noStrike" baseline="0" dirty="0">
                          <a:effectLst/>
                        </a:rPr>
                        <a:t>50 Beneficiaries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373" marR="3373" marT="3373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57197" y="212851"/>
            <a:ext cx="9053466" cy="4001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prstClr val="black"/>
                </a:solidFill>
              </a:rPr>
              <a:t>One Year Plan Initiatives – </a:t>
            </a:r>
            <a:r>
              <a:rPr lang="en-US" sz="2000" b="1" dirty="0"/>
              <a:t>Agro Processing / Food Processing</a:t>
            </a:r>
            <a:r>
              <a:rPr lang="en-US" sz="2000" b="1" dirty="0">
                <a:solidFill>
                  <a:prstClr val="black"/>
                </a:solidFill>
              </a:rPr>
              <a:t> (Cluster Development)</a:t>
            </a:r>
            <a:endParaRPr lang="en-IN" sz="20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583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4623" y="2182007"/>
            <a:ext cx="10515600" cy="1083707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 algn="ctr"/>
            <a:r>
              <a:rPr lang="en-US" b="1" dirty="0">
                <a:solidFill>
                  <a:prstClr val="black">
                    <a:lumMod val="85000"/>
                    <a:lumOff val="15000"/>
                  </a:prstClr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Part 4 – Industry Sector</a:t>
            </a:r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585472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098C5BD6-BF56-00D4-93F4-73E537205DDE}"/>
              </a:ext>
            </a:extLst>
          </p:cNvPr>
          <p:cNvGrpSpPr/>
          <p:nvPr/>
        </p:nvGrpSpPr>
        <p:grpSpPr>
          <a:xfrm>
            <a:off x="1051320" y="603790"/>
            <a:ext cx="2014535" cy="3322648"/>
            <a:chOff x="1203322" y="619126"/>
            <a:chExt cx="2014535" cy="332264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299B7CC-747C-2500-AA20-1D4F3210ABF6}"/>
                </a:ext>
              </a:extLst>
            </p:cNvPr>
            <p:cNvGrpSpPr/>
            <p:nvPr/>
          </p:nvGrpSpPr>
          <p:grpSpPr>
            <a:xfrm>
              <a:off x="1203322" y="871539"/>
              <a:ext cx="2014535" cy="3070235"/>
              <a:chOff x="1924048" y="2914651"/>
              <a:chExt cx="1533526" cy="2220404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B72484D-C891-DC88-58B8-6E35449FAF70}"/>
                  </a:ext>
                </a:extLst>
              </p:cNvPr>
              <p:cNvSpPr/>
              <p:nvPr/>
            </p:nvSpPr>
            <p:spPr>
              <a:xfrm>
                <a:off x="1924048" y="3533775"/>
                <a:ext cx="1533526" cy="16012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>
                    <a:tab pos="457200" algn="l"/>
                  </a:tabLst>
                  <a:defRPr/>
                </a:pPr>
                <a:endParaRPr kumimoji="0" lang="en-IN" sz="1800" b="1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>
                    <a:tab pos="457200" algn="l"/>
                  </a:tabLst>
                  <a:defRPr/>
                </a:pPr>
                <a:endParaRPr kumimoji="0" lang="en-IN" sz="1800" b="1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>
                    <a:tab pos="457200" algn="l"/>
                  </a:tabLst>
                  <a:defRPr/>
                </a:pPr>
                <a:r>
                  <a:rPr kumimoji="0" lang="en-IN" sz="14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1. Expand PVC product range to include high-value goods.</a:t>
                </a:r>
                <a:endParaRPr kumimoji="0" lang="en-IN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2. Promote recycling and circular economy practices.</a:t>
                </a:r>
                <a:endPara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Arrow: Pentagon 8">
                <a:extLst>
                  <a:ext uri="{FF2B5EF4-FFF2-40B4-BE49-F238E27FC236}">
                    <a16:creationId xmlns:a16="http://schemas.microsoft.com/office/drawing/2014/main" id="{9B3D064C-44EF-5280-3786-6C4A11D20D93}"/>
                  </a:ext>
                </a:extLst>
              </p:cNvPr>
              <p:cNvSpPr/>
              <p:nvPr/>
            </p:nvSpPr>
            <p:spPr>
              <a:xfrm rot="5400000">
                <a:off x="2100261" y="2738438"/>
                <a:ext cx="1181100" cy="1533525"/>
              </a:xfrm>
              <a:prstGeom prst="homePlat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" name="Arrow: Pentagon 4">
              <a:extLst>
                <a:ext uri="{FF2B5EF4-FFF2-40B4-BE49-F238E27FC236}">
                  <a16:creationId xmlns:a16="http://schemas.microsoft.com/office/drawing/2014/main" id="{81C6C86A-520A-3FC2-04A0-1A798123D476}"/>
                </a:ext>
              </a:extLst>
            </p:cNvPr>
            <p:cNvSpPr/>
            <p:nvPr/>
          </p:nvSpPr>
          <p:spPr>
            <a:xfrm rot="5400000">
              <a:off x="1394013" y="428436"/>
              <a:ext cx="1633153" cy="2014534"/>
            </a:xfrm>
            <a:prstGeom prst="homePlat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Plastic Industry Development</a:t>
              </a:r>
              <a:endPara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E20C85F-85CE-1333-F185-E57D46078599}"/>
              </a:ext>
            </a:extLst>
          </p:cNvPr>
          <p:cNvGrpSpPr/>
          <p:nvPr/>
        </p:nvGrpSpPr>
        <p:grpSpPr>
          <a:xfrm>
            <a:off x="3912193" y="652463"/>
            <a:ext cx="2014536" cy="3281643"/>
            <a:chOff x="3670296" y="619126"/>
            <a:chExt cx="2014536" cy="328164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68B57C6-FFC3-7B35-1C39-4158303E9D4E}"/>
                </a:ext>
              </a:extLst>
            </p:cNvPr>
            <p:cNvGrpSpPr/>
            <p:nvPr/>
          </p:nvGrpSpPr>
          <p:grpSpPr>
            <a:xfrm>
              <a:off x="3670296" y="871539"/>
              <a:ext cx="2014535" cy="3029230"/>
              <a:chOff x="1924047" y="2914651"/>
              <a:chExt cx="1533526" cy="2190749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161878B-1D13-6E24-E5E0-CAD375050F37}"/>
                  </a:ext>
                </a:extLst>
              </p:cNvPr>
              <p:cNvSpPr/>
              <p:nvPr/>
            </p:nvSpPr>
            <p:spPr>
              <a:xfrm>
                <a:off x="1924047" y="3533775"/>
                <a:ext cx="1533526" cy="157162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>
                    <a:tab pos="457200" algn="l"/>
                  </a:tabLst>
                  <a:defRPr/>
                </a:pPr>
                <a:endParaRPr kumimoji="0" lang="en-IN" sz="1600" b="1" i="0" u="none" strike="noStrike" kern="1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>
                    <a:tab pos="457200" algn="l"/>
                  </a:tabLst>
                  <a:defRPr/>
                </a:pPr>
                <a:endParaRPr kumimoji="0" lang="en-IN" sz="1600" b="1" i="0" u="none" strike="noStrike" kern="1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>
                    <a:tab pos="457200" algn="l"/>
                  </a:tabLst>
                  <a:defRPr/>
                </a:pPr>
                <a:r>
                  <a:rPr kumimoji="0" lang="en-IN" sz="14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1. Transition from only Ginning to garment production.</a:t>
                </a:r>
                <a:endParaRPr kumimoji="0" lang="en-IN" sz="14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2. Enhance branding for global markets</a:t>
                </a:r>
                <a:endPara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Arrow: Pentagon 15">
                <a:extLst>
                  <a:ext uri="{FF2B5EF4-FFF2-40B4-BE49-F238E27FC236}">
                    <a16:creationId xmlns:a16="http://schemas.microsoft.com/office/drawing/2014/main" id="{8A38BB50-0019-01C8-DF61-D635FA8935F2}"/>
                  </a:ext>
                </a:extLst>
              </p:cNvPr>
              <p:cNvSpPr/>
              <p:nvPr/>
            </p:nvSpPr>
            <p:spPr>
              <a:xfrm rot="5400000">
                <a:off x="2100261" y="2738438"/>
                <a:ext cx="1181100" cy="1533525"/>
              </a:xfrm>
              <a:prstGeom prst="homePlat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7" name="Arrow: Pentagon 16">
              <a:extLst>
                <a:ext uri="{FF2B5EF4-FFF2-40B4-BE49-F238E27FC236}">
                  <a16:creationId xmlns:a16="http://schemas.microsoft.com/office/drawing/2014/main" id="{BE5337E8-57FD-DDE0-63F6-43582DD4F13D}"/>
                </a:ext>
              </a:extLst>
            </p:cNvPr>
            <p:cNvSpPr/>
            <p:nvPr/>
          </p:nvSpPr>
          <p:spPr>
            <a:xfrm rot="5400000">
              <a:off x="3860988" y="428436"/>
              <a:ext cx="1633153" cy="2014534"/>
            </a:xfrm>
            <a:prstGeom prst="homePlat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Textile Industry Modernization</a:t>
              </a:r>
              <a:endPara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8339DA4-7C06-7686-8509-53ABE67DAE77}"/>
              </a:ext>
            </a:extLst>
          </p:cNvPr>
          <p:cNvGrpSpPr/>
          <p:nvPr/>
        </p:nvGrpSpPr>
        <p:grpSpPr>
          <a:xfrm>
            <a:off x="6811268" y="644795"/>
            <a:ext cx="2014535" cy="3281643"/>
            <a:chOff x="6113464" y="652463"/>
            <a:chExt cx="2014535" cy="328164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13D32AD-44FE-99B7-5EDE-92B46E5045A2}"/>
                </a:ext>
              </a:extLst>
            </p:cNvPr>
            <p:cNvGrpSpPr/>
            <p:nvPr/>
          </p:nvGrpSpPr>
          <p:grpSpPr>
            <a:xfrm>
              <a:off x="6113464" y="904876"/>
              <a:ext cx="2014535" cy="3029230"/>
              <a:chOff x="1924048" y="2914651"/>
              <a:chExt cx="1533526" cy="2190749"/>
            </a:xfrm>
            <a:solidFill>
              <a:schemeClr val="accent2"/>
            </a:solidFill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0DF92CD-3842-1374-04BE-957B1BE4A8CE}"/>
                  </a:ext>
                </a:extLst>
              </p:cNvPr>
              <p:cNvSpPr/>
              <p:nvPr/>
            </p:nvSpPr>
            <p:spPr>
              <a:xfrm>
                <a:off x="1924048" y="3533775"/>
                <a:ext cx="1533526" cy="1571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>
                    <a:tab pos="457200" algn="l"/>
                  </a:tabLst>
                  <a:defRPr/>
                </a:pPr>
                <a:endParaRPr kumimoji="0" lang="en-IN" sz="1800" b="1" i="0" u="none" strike="noStrike" kern="1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>
                    <a:tab pos="457200" algn="l"/>
                  </a:tabLst>
                  <a:defRPr/>
                </a:pPr>
                <a:endParaRPr kumimoji="0" lang="en-IN" sz="1800" b="1" i="0" u="none" strike="noStrike" kern="1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>
                    <a:tab pos="457200" algn="l"/>
                  </a:tabLst>
                  <a:defRPr/>
                </a:pPr>
                <a:r>
                  <a:rPr kumimoji="0" lang="en-IN" sz="14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1. Improve compliance and quality standards.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2. Establish Jalgaon as a </a:t>
                </a:r>
                <a:r>
                  <a:rPr kumimoji="0" lang="en-IN" sz="1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jewelry</a:t>
                </a:r>
                <a:r>
                  <a:rPr kumimoji="0" lang="en-I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trade hub.</a:t>
                </a:r>
                <a:endParaRPr kumimoji="0" lang="en-I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Arrow: Pentagon 22">
                <a:extLst>
                  <a:ext uri="{FF2B5EF4-FFF2-40B4-BE49-F238E27FC236}">
                    <a16:creationId xmlns:a16="http://schemas.microsoft.com/office/drawing/2014/main" id="{89D24CD4-922C-B63B-6A77-52AD819971AB}"/>
                  </a:ext>
                </a:extLst>
              </p:cNvPr>
              <p:cNvSpPr/>
              <p:nvPr/>
            </p:nvSpPr>
            <p:spPr>
              <a:xfrm rot="5400000">
                <a:off x="2100261" y="2738438"/>
                <a:ext cx="1181100" cy="1533525"/>
              </a:xfrm>
              <a:prstGeom prst="homePlat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4" name="Arrow: Pentagon 23">
              <a:extLst>
                <a:ext uri="{FF2B5EF4-FFF2-40B4-BE49-F238E27FC236}">
                  <a16:creationId xmlns:a16="http://schemas.microsoft.com/office/drawing/2014/main" id="{66883D01-1D2A-E4D0-5083-32055134F0A4}"/>
                </a:ext>
              </a:extLst>
            </p:cNvPr>
            <p:cNvSpPr/>
            <p:nvPr/>
          </p:nvSpPr>
          <p:spPr>
            <a:xfrm rot="5400000">
              <a:off x="6304155" y="461773"/>
              <a:ext cx="1633153" cy="2014534"/>
            </a:xfrm>
            <a:prstGeom prst="homePlat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Formalizing Gold and </a:t>
              </a:r>
              <a:r>
                <a:rPr kumimoji="0" lang="en-IN" sz="1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Jewelry</a:t>
              </a:r>
              <a:r>
                <a:rPr kumimoji="0" lang="en-I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Industry</a:t>
              </a:r>
              <a:endPara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0E911B1-FA8A-6B4D-3443-28A4BD30BEFF}"/>
              </a:ext>
            </a:extLst>
          </p:cNvPr>
          <p:cNvGrpSpPr/>
          <p:nvPr/>
        </p:nvGrpSpPr>
        <p:grpSpPr>
          <a:xfrm>
            <a:off x="9710345" y="652463"/>
            <a:ext cx="2014535" cy="3281643"/>
            <a:chOff x="8580439" y="652464"/>
            <a:chExt cx="2014535" cy="328164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658E467-A3A0-736F-7CB1-30CB546F2376}"/>
                </a:ext>
              </a:extLst>
            </p:cNvPr>
            <p:cNvGrpSpPr/>
            <p:nvPr/>
          </p:nvGrpSpPr>
          <p:grpSpPr>
            <a:xfrm>
              <a:off x="8580439" y="904877"/>
              <a:ext cx="2014535" cy="3029230"/>
              <a:chOff x="1924048" y="2914651"/>
              <a:chExt cx="1533526" cy="2190749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FE1A346-F45A-2B2B-F642-4BC464FA7FF4}"/>
                  </a:ext>
                </a:extLst>
              </p:cNvPr>
              <p:cNvSpPr/>
              <p:nvPr/>
            </p:nvSpPr>
            <p:spPr>
              <a:xfrm>
                <a:off x="1924048" y="3533775"/>
                <a:ext cx="1533526" cy="157162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3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1. Develop export-ready processing units of Banana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3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2. Upgrade dal mills for quality enhancement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3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3. Produce value-added products like corn starch</a:t>
                </a:r>
                <a:endParaRPr kumimoji="0" lang="en-IN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Arrow: Pentagon 29">
                <a:extLst>
                  <a:ext uri="{FF2B5EF4-FFF2-40B4-BE49-F238E27FC236}">
                    <a16:creationId xmlns:a16="http://schemas.microsoft.com/office/drawing/2014/main" id="{487593D9-E6E8-9FB3-9C3A-85F1A2F708D0}"/>
                  </a:ext>
                </a:extLst>
              </p:cNvPr>
              <p:cNvSpPr/>
              <p:nvPr/>
            </p:nvSpPr>
            <p:spPr>
              <a:xfrm rot="5400000">
                <a:off x="2100261" y="2738438"/>
                <a:ext cx="1181100" cy="1533525"/>
              </a:xfrm>
              <a:prstGeom prst="homePlat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1" name="Arrow: Pentagon 30">
              <a:extLst>
                <a:ext uri="{FF2B5EF4-FFF2-40B4-BE49-F238E27FC236}">
                  <a16:creationId xmlns:a16="http://schemas.microsoft.com/office/drawing/2014/main" id="{EF83A422-C270-01E2-79AA-F406355FA334}"/>
                </a:ext>
              </a:extLst>
            </p:cNvPr>
            <p:cNvSpPr/>
            <p:nvPr/>
          </p:nvSpPr>
          <p:spPr>
            <a:xfrm rot="5400000">
              <a:off x="8771130" y="461774"/>
              <a:ext cx="1633153" cy="2014534"/>
            </a:xfrm>
            <a:prstGeom prst="homePlate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Agro</a:t>
              </a:r>
              <a:r>
                <a:rPr kumimoji="0" lang="en-I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-Processing Opportunities</a:t>
              </a:r>
              <a:endPara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26C5ABC9-9CB6-13BE-20B4-92F4D4D93C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706027"/>
              </p:ext>
            </p:extLst>
          </p:nvPr>
        </p:nvGraphicFramePr>
        <p:xfrm>
          <a:off x="808826" y="4265341"/>
          <a:ext cx="2499522" cy="2461383"/>
        </p:xfrm>
        <a:graphic>
          <a:graphicData uri="http://schemas.openxmlformats.org/drawingml/2006/table">
            <a:tbl>
              <a:tblPr firstRow="1" firstCol="1" bandRow="1">
                <a:tableStyleId>{ED083AE6-46FA-4A59-8FB0-9F97EB10719F}</a:tableStyleId>
              </a:tblPr>
              <a:tblGrid>
                <a:gridCol w="1089821">
                  <a:extLst>
                    <a:ext uri="{9D8B030D-6E8A-4147-A177-3AD203B41FA5}">
                      <a16:colId xmlns:a16="http://schemas.microsoft.com/office/drawing/2014/main" val="721247167"/>
                    </a:ext>
                  </a:extLst>
                </a:gridCol>
                <a:gridCol w="1409701">
                  <a:extLst>
                    <a:ext uri="{9D8B030D-6E8A-4147-A177-3AD203B41FA5}">
                      <a16:colId xmlns:a16="http://schemas.microsoft.com/office/drawing/2014/main" val="2589999058"/>
                    </a:ext>
                  </a:extLst>
                </a:gridCol>
              </a:tblGrid>
              <a:tr h="43693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b="1" kern="100" dirty="0">
                          <a:solidFill>
                            <a:schemeClr val="tx1"/>
                          </a:solidFill>
                          <a:effectLst/>
                        </a:rPr>
                        <a:t>Action</a:t>
                      </a:r>
                      <a:endParaRPr lang="en-IN" sz="13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b="1" kern="100" dirty="0">
                          <a:solidFill>
                            <a:schemeClr val="tx1"/>
                          </a:solidFill>
                          <a:effectLst/>
                        </a:rPr>
                        <a:t>Details</a:t>
                      </a:r>
                      <a:endParaRPr lang="en-IN" sz="13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458515754"/>
                  </a:ext>
                </a:extLst>
              </a:tr>
              <a:tr h="8483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b="0" kern="100" dirty="0">
                          <a:solidFill>
                            <a:schemeClr val="tx1"/>
                          </a:solidFill>
                          <a:effectLst/>
                        </a:rPr>
                        <a:t>Advanced Polymer Research</a:t>
                      </a:r>
                      <a:endParaRPr lang="en-IN" sz="13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b="0" kern="100" dirty="0">
                          <a:solidFill>
                            <a:schemeClr val="tx1"/>
                          </a:solidFill>
                          <a:effectLst/>
                        </a:rPr>
                        <a:t>Establish R&amp;D units for innovative products</a:t>
                      </a:r>
                      <a:endParaRPr lang="en-IN" sz="13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621521401"/>
                  </a:ext>
                </a:extLst>
              </a:tr>
              <a:tr h="47253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b="0" kern="100" dirty="0">
                          <a:solidFill>
                            <a:schemeClr val="tx1"/>
                          </a:solidFill>
                          <a:effectLst/>
                        </a:rPr>
                        <a:t>Export Promotion</a:t>
                      </a:r>
                      <a:endParaRPr lang="en-IN" sz="13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N" sz="1300" b="0" kern="100" dirty="0">
                          <a:solidFill>
                            <a:schemeClr val="tx1"/>
                          </a:solidFill>
                          <a:effectLst/>
                        </a:rPr>
                        <a:t>GST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N" sz="1300" b="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Recycled Solutions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224525686"/>
                  </a:ext>
                </a:extLst>
              </a:tr>
              <a:tr h="7035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b="0" kern="100" dirty="0">
                          <a:solidFill>
                            <a:schemeClr val="tx1"/>
                          </a:solidFill>
                          <a:effectLst/>
                        </a:rPr>
                        <a:t>Recycling Infrastructure</a:t>
                      </a:r>
                      <a:endParaRPr lang="en-IN" sz="13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b="0" kern="100" dirty="0">
                          <a:solidFill>
                            <a:schemeClr val="tx1"/>
                          </a:solidFill>
                          <a:effectLst/>
                        </a:rPr>
                        <a:t>Develop plastic waste collection hubs</a:t>
                      </a:r>
                      <a:endParaRPr lang="en-IN" sz="13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362108467"/>
                  </a:ext>
                </a:extLst>
              </a:tr>
            </a:tbl>
          </a:graphicData>
        </a:graphic>
      </p:graphicFrame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211429C0-E908-40DF-F74F-6A438B2E8C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627912"/>
              </p:ext>
            </p:extLst>
          </p:nvPr>
        </p:nvGraphicFramePr>
        <p:xfrm>
          <a:off x="3669700" y="4265340"/>
          <a:ext cx="2499522" cy="2479491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1089821">
                  <a:extLst>
                    <a:ext uri="{9D8B030D-6E8A-4147-A177-3AD203B41FA5}">
                      <a16:colId xmlns:a16="http://schemas.microsoft.com/office/drawing/2014/main" val="721247167"/>
                    </a:ext>
                  </a:extLst>
                </a:gridCol>
                <a:gridCol w="1409701">
                  <a:extLst>
                    <a:ext uri="{9D8B030D-6E8A-4147-A177-3AD203B41FA5}">
                      <a16:colId xmlns:a16="http://schemas.microsoft.com/office/drawing/2014/main" val="2589999058"/>
                    </a:ext>
                  </a:extLst>
                </a:gridCol>
              </a:tblGrid>
              <a:tr h="44015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b="1" kern="100" dirty="0">
                          <a:solidFill>
                            <a:schemeClr val="tx1"/>
                          </a:solidFill>
                          <a:effectLst/>
                        </a:rPr>
                        <a:t>Action</a:t>
                      </a:r>
                      <a:endParaRPr lang="en-IN" sz="13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b="1" kern="100" dirty="0">
                          <a:solidFill>
                            <a:schemeClr val="tx1"/>
                          </a:solidFill>
                          <a:effectLst/>
                        </a:rPr>
                        <a:t>Details</a:t>
                      </a:r>
                      <a:endParaRPr lang="en-IN" sz="13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458515754"/>
                  </a:ext>
                </a:extLst>
              </a:tr>
              <a:tr h="85462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b="0" kern="100" dirty="0">
                          <a:solidFill>
                            <a:schemeClr val="tx1"/>
                          </a:solidFill>
                          <a:effectLst/>
                        </a:rPr>
                        <a:t>Integrated Textile Parks</a:t>
                      </a:r>
                      <a:endParaRPr lang="en-IN" sz="13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b="0" kern="100">
                          <a:solidFill>
                            <a:schemeClr val="tx1"/>
                          </a:solidFill>
                          <a:effectLst/>
                        </a:rPr>
                        <a:t>Establish parks with dyeing, stitching units</a:t>
                      </a:r>
                      <a:endParaRPr lang="en-IN" sz="1300" b="0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621521401"/>
                  </a:ext>
                </a:extLst>
              </a:tr>
              <a:tr h="47600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b="0" kern="100" dirty="0">
                          <a:solidFill>
                            <a:schemeClr val="tx1"/>
                          </a:solidFill>
                          <a:effectLst/>
                        </a:rPr>
                        <a:t>Market Support</a:t>
                      </a:r>
                      <a:endParaRPr lang="en-IN" sz="13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b="0" kern="100" dirty="0">
                          <a:solidFill>
                            <a:schemeClr val="tx1"/>
                          </a:solidFill>
                          <a:effectLst/>
                        </a:rPr>
                        <a:t>Provide quality certification centres</a:t>
                      </a:r>
                      <a:endParaRPr lang="en-IN" sz="13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224525686"/>
                  </a:ext>
                </a:extLst>
              </a:tr>
              <a:tr h="708711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b="0" kern="100">
                          <a:solidFill>
                            <a:schemeClr val="tx1"/>
                          </a:solidFill>
                          <a:effectLst/>
                        </a:rPr>
                        <a:t>Skill Development</a:t>
                      </a:r>
                      <a:endParaRPr lang="en-IN" sz="1300" b="0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b="0" kern="100" dirty="0">
                          <a:solidFill>
                            <a:schemeClr val="tx1"/>
                          </a:solidFill>
                          <a:effectLst/>
                        </a:rPr>
                        <a:t>Train local workers for advanced techniques</a:t>
                      </a:r>
                      <a:endParaRPr lang="en-IN" sz="13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362108467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F7627228-2CB2-953D-2032-5727E666AB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225689"/>
              </p:ext>
            </p:extLst>
          </p:nvPr>
        </p:nvGraphicFramePr>
        <p:xfrm>
          <a:off x="6530574" y="4265341"/>
          <a:ext cx="2623586" cy="2452762"/>
        </p:xfrm>
        <a:graphic>
          <a:graphicData uri="http://schemas.openxmlformats.org/drawingml/2006/table">
            <a:tbl>
              <a:tblPr firstRow="1" firstCol="1" bandRow="1">
                <a:tableStyleId>{5DA37D80-6434-44D0-A028-1B22A696006F}</a:tableStyleId>
              </a:tblPr>
              <a:tblGrid>
                <a:gridCol w="1143914">
                  <a:extLst>
                    <a:ext uri="{9D8B030D-6E8A-4147-A177-3AD203B41FA5}">
                      <a16:colId xmlns:a16="http://schemas.microsoft.com/office/drawing/2014/main" val="721247167"/>
                    </a:ext>
                  </a:extLst>
                </a:gridCol>
                <a:gridCol w="1479672">
                  <a:extLst>
                    <a:ext uri="{9D8B030D-6E8A-4147-A177-3AD203B41FA5}">
                      <a16:colId xmlns:a16="http://schemas.microsoft.com/office/drawing/2014/main" val="2589999058"/>
                    </a:ext>
                  </a:extLst>
                </a:gridCol>
              </a:tblGrid>
              <a:tr h="30417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b="1" kern="100" dirty="0">
                          <a:solidFill>
                            <a:schemeClr val="tx1"/>
                          </a:solidFill>
                          <a:effectLst/>
                        </a:rPr>
                        <a:t>Action</a:t>
                      </a:r>
                      <a:endParaRPr lang="en-IN" sz="13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b="1" kern="100" dirty="0">
                          <a:solidFill>
                            <a:schemeClr val="tx1"/>
                          </a:solidFill>
                          <a:effectLst/>
                        </a:rPr>
                        <a:t>Details</a:t>
                      </a:r>
                      <a:endParaRPr lang="en-IN" sz="13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458515754"/>
                  </a:ext>
                </a:extLst>
              </a:tr>
              <a:tr h="489771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b="0" kern="100" dirty="0">
                          <a:solidFill>
                            <a:schemeClr val="tx1"/>
                          </a:solidFill>
                          <a:effectLst/>
                        </a:rPr>
                        <a:t>Hallmarking Centres</a:t>
                      </a:r>
                      <a:endParaRPr lang="en-IN" sz="13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b="0" kern="100" dirty="0">
                          <a:solidFill>
                            <a:schemeClr val="tx1"/>
                          </a:solidFill>
                          <a:effectLst/>
                        </a:rPr>
                        <a:t>Mandatory certification for authenticity</a:t>
                      </a:r>
                      <a:endParaRPr lang="en-IN" sz="13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621521401"/>
                  </a:ext>
                </a:extLst>
              </a:tr>
              <a:tr h="811403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b="0" kern="100">
                          <a:solidFill>
                            <a:schemeClr val="tx1"/>
                          </a:solidFill>
                          <a:effectLst/>
                        </a:rPr>
                        <a:t>Artisan Skill Training</a:t>
                      </a:r>
                      <a:endParaRPr lang="en-IN" sz="1300" b="0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Train local craftsmen in modern techniques with Upskilling courses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224525686"/>
                  </a:ext>
                </a:extLst>
              </a:tr>
              <a:tr h="489771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b="0" kern="100">
                          <a:solidFill>
                            <a:schemeClr val="tx1"/>
                          </a:solidFill>
                          <a:effectLst/>
                        </a:rPr>
                        <a:t>Branding Campaigns</a:t>
                      </a:r>
                      <a:endParaRPr lang="en-IN" sz="1300" b="0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b="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Promote Jalgaon as a gold retail destination</a:t>
                      </a: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362108467"/>
                  </a:ext>
                </a:extLst>
              </a:tr>
            </a:tbl>
          </a:graphicData>
        </a:graphic>
      </p:graphicFrame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41290C4F-6095-04E5-4778-4837F5B3C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530653"/>
              </p:ext>
            </p:extLst>
          </p:nvPr>
        </p:nvGraphicFramePr>
        <p:xfrm>
          <a:off x="9467851" y="4253001"/>
          <a:ext cx="2499522" cy="2509937"/>
        </p:xfrm>
        <a:graphic>
          <a:graphicData uri="http://schemas.openxmlformats.org/drawingml/2006/table">
            <a:tbl>
              <a:tblPr firstRow="1" firstCol="1" bandRow="1">
                <a:tableStyleId>{E8B1032C-EA38-4F05-BA0D-38AFFFC7BED3}</a:tableStyleId>
              </a:tblPr>
              <a:tblGrid>
                <a:gridCol w="882255">
                  <a:extLst>
                    <a:ext uri="{9D8B030D-6E8A-4147-A177-3AD203B41FA5}">
                      <a16:colId xmlns:a16="http://schemas.microsoft.com/office/drawing/2014/main" val="721247167"/>
                    </a:ext>
                  </a:extLst>
                </a:gridCol>
                <a:gridCol w="715917">
                  <a:extLst>
                    <a:ext uri="{9D8B030D-6E8A-4147-A177-3AD203B41FA5}">
                      <a16:colId xmlns:a16="http://schemas.microsoft.com/office/drawing/2014/main" val="1534378343"/>
                    </a:ext>
                  </a:extLst>
                </a:gridCol>
                <a:gridCol w="901350">
                  <a:extLst>
                    <a:ext uri="{9D8B030D-6E8A-4147-A177-3AD203B41FA5}">
                      <a16:colId xmlns:a16="http://schemas.microsoft.com/office/drawing/2014/main" val="2589999058"/>
                    </a:ext>
                  </a:extLst>
                </a:gridCol>
              </a:tblGrid>
              <a:tr h="45914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b="1" kern="100" dirty="0">
                          <a:solidFill>
                            <a:schemeClr val="tx1"/>
                          </a:solidFill>
                          <a:effectLst/>
                        </a:rPr>
                        <a:t>Facility</a:t>
                      </a:r>
                      <a:endParaRPr lang="en-IN" sz="13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b="1" kern="100">
                          <a:solidFill>
                            <a:schemeClr val="tx1"/>
                          </a:solidFill>
                          <a:effectLst/>
                        </a:rPr>
                        <a:t>Budget (INR)</a:t>
                      </a:r>
                      <a:endParaRPr lang="en-IN" sz="1300" b="1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b="1" kern="100" dirty="0">
                          <a:solidFill>
                            <a:schemeClr val="tx1"/>
                          </a:solidFill>
                          <a:effectLst/>
                        </a:rPr>
                        <a:t>Location</a:t>
                      </a:r>
                      <a:endParaRPr lang="en-IN" sz="13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458515754"/>
                  </a:ext>
                </a:extLst>
              </a:tr>
              <a:tr h="68359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b="0" kern="100" dirty="0">
                          <a:solidFill>
                            <a:schemeClr val="tx1"/>
                          </a:solidFill>
                          <a:effectLst/>
                        </a:rPr>
                        <a:t>Banana Processing Units</a:t>
                      </a:r>
                      <a:endParaRPr lang="en-IN" sz="13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b="0" kern="100" dirty="0">
                          <a:solidFill>
                            <a:schemeClr val="tx1"/>
                          </a:solidFill>
                          <a:effectLst/>
                        </a:rPr>
                        <a:t>30 crore</a:t>
                      </a:r>
                      <a:endParaRPr lang="en-IN" sz="13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b="0" kern="100" dirty="0" err="1">
                          <a:solidFill>
                            <a:schemeClr val="tx1"/>
                          </a:solidFill>
                          <a:effectLst/>
                        </a:rPr>
                        <a:t>Chopda</a:t>
                      </a:r>
                      <a:r>
                        <a:rPr lang="en-IN" sz="1300" b="0" kern="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IN" sz="1300" b="0" kern="100" dirty="0" err="1">
                          <a:solidFill>
                            <a:schemeClr val="tx1"/>
                          </a:solidFill>
                          <a:effectLst/>
                        </a:rPr>
                        <a:t>Yawal</a:t>
                      </a:r>
                      <a:endParaRPr lang="en-IN" sz="13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621521401"/>
                  </a:ext>
                </a:extLst>
              </a:tr>
              <a:tr h="68359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b="0" kern="100">
                          <a:solidFill>
                            <a:schemeClr val="tx1"/>
                          </a:solidFill>
                          <a:effectLst/>
                        </a:rPr>
                        <a:t>Pulse Processing Hubs</a:t>
                      </a:r>
                      <a:endParaRPr lang="en-IN" sz="1300" b="0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b="0" kern="100" dirty="0">
                          <a:solidFill>
                            <a:schemeClr val="tx1"/>
                          </a:solidFill>
                          <a:effectLst/>
                        </a:rPr>
                        <a:t>25 crore</a:t>
                      </a:r>
                      <a:endParaRPr lang="en-IN" sz="13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b="0" kern="100" dirty="0">
                          <a:solidFill>
                            <a:schemeClr val="tx1"/>
                          </a:solidFill>
                          <a:effectLst/>
                        </a:rPr>
                        <a:t>Jalgaon</a:t>
                      </a:r>
                      <a:endParaRPr lang="en-IN" sz="13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224525686"/>
                  </a:ext>
                </a:extLst>
              </a:tr>
              <a:tr h="683599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b="0" kern="100">
                          <a:solidFill>
                            <a:schemeClr val="tx1"/>
                          </a:solidFill>
                          <a:effectLst/>
                        </a:rPr>
                        <a:t>Maize Processing Plants</a:t>
                      </a:r>
                      <a:endParaRPr lang="en-IN" sz="1300" b="0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b="0" kern="100" dirty="0">
                          <a:solidFill>
                            <a:schemeClr val="tx1"/>
                          </a:solidFill>
                          <a:effectLst/>
                        </a:rPr>
                        <a:t>20 </a:t>
                      </a:r>
                      <a:r>
                        <a:rPr lang="en-IN" sz="1300" b="0" kern="100" dirty="0" err="1">
                          <a:solidFill>
                            <a:schemeClr val="tx1"/>
                          </a:solidFill>
                          <a:effectLst/>
                        </a:rPr>
                        <a:t>crore</a:t>
                      </a:r>
                      <a:endParaRPr lang="en-IN" sz="13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b="0" kern="100" dirty="0" err="1">
                          <a:solidFill>
                            <a:schemeClr val="tx1"/>
                          </a:solidFill>
                          <a:effectLst/>
                        </a:rPr>
                        <a:t>Erandol</a:t>
                      </a:r>
                      <a:r>
                        <a:rPr lang="en-IN" sz="1300" b="0" kern="100" dirty="0">
                          <a:solidFill>
                            <a:schemeClr val="tx1"/>
                          </a:solidFill>
                          <a:effectLst/>
                        </a:rPr>
                        <a:t>, Parola</a:t>
                      </a:r>
                      <a:endParaRPr lang="en-IN" sz="13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362108467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407AC3C3-8D0F-EAED-CBB2-34C960D8EC33}"/>
              </a:ext>
            </a:extLst>
          </p:cNvPr>
          <p:cNvSpPr txBox="1"/>
          <p:nvPr/>
        </p:nvSpPr>
        <p:spPr>
          <a:xfrm>
            <a:off x="325379" y="2285617"/>
            <a:ext cx="461665" cy="141258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Objectives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CAA574F-6EA9-17E5-376A-91600E8D8359}"/>
              </a:ext>
            </a:extLst>
          </p:cNvPr>
          <p:cNvSpPr txBox="1"/>
          <p:nvPr/>
        </p:nvSpPr>
        <p:spPr>
          <a:xfrm>
            <a:off x="325378" y="4507758"/>
            <a:ext cx="461665" cy="1852704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Proposed Actions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80A7311B-9063-9D87-2CB7-D222EB48B06A}"/>
              </a:ext>
            </a:extLst>
          </p:cNvPr>
          <p:cNvSpPr/>
          <p:nvPr/>
        </p:nvSpPr>
        <p:spPr>
          <a:xfrm>
            <a:off x="1910080" y="3934106"/>
            <a:ext cx="152400" cy="298574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ED9521CC-5811-EBA8-6D11-FF3610391DD9}"/>
              </a:ext>
            </a:extLst>
          </p:cNvPr>
          <p:cNvSpPr/>
          <p:nvPr/>
        </p:nvSpPr>
        <p:spPr>
          <a:xfrm>
            <a:off x="4853420" y="3940276"/>
            <a:ext cx="152400" cy="298574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40570D8F-2F27-69EF-194A-415C9890C005}"/>
              </a:ext>
            </a:extLst>
          </p:cNvPr>
          <p:cNvSpPr/>
          <p:nvPr/>
        </p:nvSpPr>
        <p:spPr>
          <a:xfrm>
            <a:off x="7742152" y="3938728"/>
            <a:ext cx="152400" cy="298574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A0CE0D6E-97F3-BA4B-4BD0-64C784D4E391}"/>
              </a:ext>
            </a:extLst>
          </p:cNvPr>
          <p:cNvSpPr/>
          <p:nvPr/>
        </p:nvSpPr>
        <p:spPr>
          <a:xfrm>
            <a:off x="10645084" y="3944586"/>
            <a:ext cx="152400" cy="298574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7681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20">
            <a:extLst>
              <a:ext uri="{FF2B5EF4-FFF2-40B4-BE49-F238E27FC236}">
                <a16:creationId xmlns:a16="http://schemas.microsoft.com/office/drawing/2014/main" id="{90FA1F5E-2BDA-AC03-EA08-A1464487C262}"/>
              </a:ext>
            </a:extLst>
          </p:cNvPr>
          <p:cNvSpPr/>
          <p:nvPr/>
        </p:nvSpPr>
        <p:spPr>
          <a:xfrm>
            <a:off x="2419443" y="2561129"/>
            <a:ext cx="2855721" cy="3616960"/>
          </a:xfrm>
          <a:custGeom>
            <a:avLst/>
            <a:gdLst>
              <a:gd name="connsiteX0" fmla="*/ 1731148 w 1831120"/>
              <a:gd name="connsiteY0" fmla="*/ 0 h 3601820"/>
              <a:gd name="connsiteX1" fmla="*/ 1831120 w 1831120"/>
              <a:gd name="connsiteY1" fmla="*/ 0 h 3601820"/>
              <a:gd name="connsiteX2" fmla="*/ 1831120 w 1831120"/>
              <a:gd name="connsiteY2" fmla="*/ 3601820 h 3601820"/>
              <a:gd name="connsiteX3" fmla="*/ 1731148 w 1831120"/>
              <a:gd name="connsiteY3" fmla="*/ 3601820 h 3601820"/>
              <a:gd name="connsiteX4" fmla="*/ 99972 w 1831120"/>
              <a:gd name="connsiteY4" fmla="*/ 3601820 h 3601820"/>
              <a:gd name="connsiteX5" fmla="*/ 0 w 1831120"/>
              <a:gd name="connsiteY5" fmla="*/ 3601820 h 3601820"/>
              <a:gd name="connsiteX6" fmla="*/ 0 w 1831120"/>
              <a:gd name="connsiteY6" fmla="*/ 0 h 3601820"/>
              <a:gd name="connsiteX7" fmla="*/ 99972 w 1831120"/>
              <a:gd name="connsiteY7" fmla="*/ 0 h 360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31120" h="3601820">
                <a:moveTo>
                  <a:pt x="1731148" y="0"/>
                </a:moveTo>
                <a:cubicBezTo>
                  <a:pt x="1786361" y="0"/>
                  <a:pt x="1831120" y="0"/>
                  <a:pt x="1831120" y="0"/>
                </a:cubicBezTo>
                <a:lnTo>
                  <a:pt x="1831120" y="3601820"/>
                </a:lnTo>
                <a:cubicBezTo>
                  <a:pt x="1831120" y="3601820"/>
                  <a:pt x="1786361" y="3601820"/>
                  <a:pt x="1731148" y="3601820"/>
                </a:cubicBezTo>
                <a:lnTo>
                  <a:pt x="99972" y="3601820"/>
                </a:lnTo>
                <a:cubicBezTo>
                  <a:pt x="44759" y="3601820"/>
                  <a:pt x="0" y="3601820"/>
                  <a:pt x="0" y="3601820"/>
                </a:cubicBezTo>
                <a:lnTo>
                  <a:pt x="0" y="0"/>
                </a:lnTo>
                <a:cubicBezTo>
                  <a:pt x="0" y="0"/>
                  <a:pt x="44759" y="0"/>
                  <a:pt x="99972" y="0"/>
                </a:cubicBezTo>
                <a:close/>
              </a:path>
            </a:pathLst>
          </a:custGeom>
          <a:solidFill>
            <a:schemeClr val="bg1"/>
          </a:solidFill>
          <a:ln w="2484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t" anchorCtr="0"/>
          <a:lstStyle/>
          <a:p>
            <a:pPr algn="ctr">
              <a:spcBef>
                <a:spcPts val="600"/>
              </a:spcBef>
              <a:defRPr/>
            </a:pPr>
            <a:endParaRPr lang="en-US" sz="1400" dirty="0">
              <a:solidFill>
                <a:prstClr val="black">
                  <a:lumMod val="85000"/>
                  <a:lumOff val="15000"/>
                </a:prstClr>
              </a:solidFill>
              <a:latin typeface="DVOT-Surekh" panose="00000400000000000000" pitchFamily="2" charset="0"/>
              <a:cs typeface="DVOT-Surekh" panose="00000400000000000000" pitchFamily="2" charset="0"/>
            </a:endParaRPr>
          </a:p>
          <a:p>
            <a:pPr algn="ctr">
              <a:spcBef>
                <a:spcPts val="600"/>
              </a:spcBef>
              <a:defRPr/>
            </a:pPr>
            <a:r>
              <a:rPr lang="en-US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Products : </a:t>
            </a:r>
            <a:r>
              <a:rPr lang="en-IN" sz="1400" b="1" dirty="0">
                <a:solidFill>
                  <a:prstClr val="black">
                    <a:lumMod val="85000"/>
                    <a:lumOff val="15000"/>
                  </a:prstClr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PP Mats</a:t>
            </a:r>
          </a:p>
          <a:p>
            <a:pPr algn="ctr">
              <a:defRPr/>
            </a:pPr>
            <a:r>
              <a:rPr lang="en-IN" sz="1400" b="1" dirty="0" err="1">
                <a:solidFill>
                  <a:srgbClr val="C00000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Taluka</a:t>
            </a:r>
            <a:r>
              <a:rPr lang="en-IN" sz="1400" b="1" dirty="0">
                <a:solidFill>
                  <a:srgbClr val="C00000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 :Jalgaon</a:t>
            </a:r>
          </a:p>
          <a:p>
            <a:pPr algn="ctr">
              <a:defRPr/>
            </a:pPr>
            <a:endParaRPr lang="en-US" sz="1400" b="1" dirty="0">
              <a:solidFill>
                <a:srgbClr val="C00000"/>
              </a:solidFill>
              <a:latin typeface="DVOT-Surekh" panose="00000400000000000000" pitchFamily="2" charset="0"/>
              <a:cs typeface="DVOT-Surekh" panose="00000400000000000000" pitchFamily="2" charset="0"/>
            </a:endParaRPr>
          </a:p>
          <a:p>
            <a:pPr algn="ctr">
              <a:defRPr/>
            </a:pPr>
            <a:r>
              <a:rPr lang="en-US" sz="1400" dirty="0">
                <a:solidFill>
                  <a:prstClr val="black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Land Allocation in progress</a:t>
            </a:r>
          </a:p>
          <a:p>
            <a:pPr algn="ctr">
              <a:defRPr/>
            </a:pPr>
            <a:endParaRPr lang="en-US" sz="1400" b="1" dirty="0">
              <a:solidFill>
                <a:prstClr val="black"/>
              </a:solidFill>
              <a:latin typeface="DVOT-Surekh" panose="00000400000000000000" pitchFamily="2" charset="0"/>
              <a:cs typeface="DVOT-Surekh" panose="00000400000000000000" pitchFamily="2" charset="0"/>
            </a:endParaRPr>
          </a:p>
          <a:p>
            <a:pPr algn="ctr">
              <a:defRPr/>
            </a:pPr>
            <a:r>
              <a:rPr 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Budget – 22.00 Cr</a:t>
            </a:r>
          </a:p>
          <a:p>
            <a:pPr algn="ctr">
              <a:defRPr/>
            </a:pPr>
            <a:endParaRPr lang="en-IN" sz="1400" b="1" dirty="0">
              <a:solidFill>
                <a:prstClr val="black"/>
              </a:solidFill>
              <a:latin typeface="DVOT-Surekh" panose="00000400000000000000" pitchFamily="2" charset="0"/>
              <a:cs typeface="DVOT-Surekh" panose="00000400000000000000" pitchFamily="2" charset="0"/>
            </a:endParaRPr>
          </a:p>
        </p:txBody>
      </p:sp>
      <p:sp>
        <p:nvSpPr>
          <p:cNvPr id="9" name="Rectangle: Rounded Corners 27">
            <a:extLst>
              <a:ext uri="{FF2B5EF4-FFF2-40B4-BE49-F238E27FC236}">
                <a16:creationId xmlns:a16="http://schemas.microsoft.com/office/drawing/2014/main" id="{37A5CF04-F0A7-3F2F-6D96-B24EC538C06D}"/>
              </a:ext>
            </a:extLst>
          </p:cNvPr>
          <p:cNvSpPr/>
          <p:nvPr/>
        </p:nvSpPr>
        <p:spPr>
          <a:xfrm>
            <a:off x="2674819" y="1824770"/>
            <a:ext cx="2344967" cy="508190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  <a:effectLst>
            <a:glow rad="63500">
              <a:schemeClr val="accent2">
                <a:lumMod val="5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prstClr val="black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Plastic Cluster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B219F0-38B3-FE76-529E-CC2090F32781}"/>
              </a:ext>
            </a:extLst>
          </p:cNvPr>
          <p:cNvSpPr txBox="1"/>
          <p:nvPr/>
        </p:nvSpPr>
        <p:spPr>
          <a:xfrm>
            <a:off x="1303699" y="404694"/>
            <a:ext cx="9669101" cy="954107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1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4472C4">
                    <a:lumMod val="50000"/>
                  </a:srgbClr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Ongoing Clusters Development </a:t>
            </a:r>
          </a:p>
          <a:p>
            <a:pPr algn="ctr"/>
            <a:r>
              <a:rPr lang="en-US" sz="2400" dirty="0">
                <a:solidFill>
                  <a:srgbClr val="4472C4">
                    <a:lumMod val="50000"/>
                  </a:srgbClr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(</a:t>
            </a:r>
            <a:r>
              <a:rPr lang="en-US" sz="2400" dirty="0">
                <a:solidFill>
                  <a:prstClr val="white"/>
                </a:solidFill>
              </a:rPr>
              <a:t> Under Micro and Small Enterprises Cluster Development </a:t>
            </a:r>
            <a:r>
              <a:rPr lang="en-US" sz="2400" dirty="0" err="1">
                <a:solidFill>
                  <a:prstClr val="white"/>
                </a:solidFill>
              </a:rPr>
              <a:t>Programe</a:t>
            </a:r>
            <a:r>
              <a:rPr lang="en-US" sz="2400" dirty="0">
                <a:solidFill>
                  <a:srgbClr val="4472C4">
                    <a:lumMod val="50000"/>
                  </a:srgbClr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)</a:t>
            </a:r>
            <a:endParaRPr lang="en-IN" sz="2400" dirty="0">
              <a:solidFill>
                <a:srgbClr val="4472C4">
                  <a:lumMod val="50000"/>
                </a:srgbClr>
              </a:solidFill>
              <a:latin typeface="DVOT-Surekh" panose="00000400000000000000" pitchFamily="2" charset="0"/>
              <a:cs typeface="DVOT-Surekh" panose="00000400000000000000" pitchFamily="2" charset="0"/>
            </a:endParaRPr>
          </a:p>
        </p:txBody>
      </p:sp>
      <p:sp>
        <p:nvSpPr>
          <p:cNvPr id="5" name="Freeform: Shape 16">
            <a:extLst>
              <a:ext uri="{FF2B5EF4-FFF2-40B4-BE49-F238E27FC236}">
                <a16:creationId xmlns:a16="http://schemas.microsoft.com/office/drawing/2014/main" id="{9DF83F0F-3681-6F43-D727-6AC1FD0CCFA4}"/>
              </a:ext>
            </a:extLst>
          </p:cNvPr>
          <p:cNvSpPr/>
          <p:nvPr/>
        </p:nvSpPr>
        <p:spPr>
          <a:xfrm>
            <a:off x="7414659" y="2542020"/>
            <a:ext cx="2855721" cy="3616960"/>
          </a:xfrm>
          <a:custGeom>
            <a:avLst/>
            <a:gdLst>
              <a:gd name="connsiteX0" fmla="*/ 1731148 w 1831120"/>
              <a:gd name="connsiteY0" fmla="*/ 0 h 3601820"/>
              <a:gd name="connsiteX1" fmla="*/ 1831120 w 1831120"/>
              <a:gd name="connsiteY1" fmla="*/ 0 h 3601820"/>
              <a:gd name="connsiteX2" fmla="*/ 1831120 w 1831120"/>
              <a:gd name="connsiteY2" fmla="*/ 3601820 h 3601820"/>
              <a:gd name="connsiteX3" fmla="*/ 1731148 w 1831120"/>
              <a:gd name="connsiteY3" fmla="*/ 3601820 h 3601820"/>
              <a:gd name="connsiteX4" fmla="*/ 99972 w 1831120"/>
              <a:gd name="connsiteY4" fmla="*/ 3601820 h 3601820"/>
              <a:gd name="connsiteX5" fmla="*/ 0 w 1831120"/>
              <a:gd name="connsiteY5" fmla="*/ 3601820 h 3601820"/>
              <a:gd name="connsiteX6" fmla="*/ 0 w 1831120"/>
              <a:gd name="connsiteY6" fmla="*/ 0 h 3601820"/>
              <a:gd name="connsiteX7" fmla="*/ 99972 w 1831120"/>
              <a:gd name="connsiteY7" fmla="*/ 0 h 360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31120" h="3601820">
                <a:moveTo>
                  <a:pt x="1731148" y="0"/>
                </a:moveTo>
                <a:cubicBezTo>
                  <a:pt x="1786361" y="0"/>
                  <a:pt x="1831120" y="0"/>
                  <a:pt x="1831120" y="0"/>
                </a:cubicBezTo>
                <a:lnTo>
                  <a:pt x="1831120" y="3601820"/>
                </a:lnTo>
                <a:cubicBezTo>
                  <a:pt x="1831120" y="3601820"/>
                  <a:pt x="1786361" y="3601820"/>
                  <a:pt x="1731148" y="3601820"/>
                </a:cubicBezTo>
                <a:lnTo>
                  <a:pt x="99972" y="3601820"/>
                </a:lnTo>
                <a:cubicBezTo>
                  <a:pt x="44759" y="3601820"/>
                  <a:pt x="0" y="3601820"/>
                  <a:pt x="0" y="3601820"/>
                </a:cubicBezTo>
                <a:lnTo>
                  <a:pt x="0" y="0"/>
                </a:lnTo>
                <a:cubicBezTo>
                  <a:pt x="0" y="0"/>
                  <a:pt x="44759" y="0"/>
                  <a:pt x="99972" y="0"/>
                </a:cubicBezTo>
                <a:close/>
              </a:path>
            </a:pathLst>
          </a:custGeom>
          <a:solidFill>
            <a:schemeClr val="bg1"/>
          </a:solidFill>
          <a:ln w="2484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>
                  <a:lumMod val="85000"/>
                  <a:lumOff val="15000"/>
                </a:prstClr>
              </a:solidFill>
              <a:latin typeface="DVOT-Surekh" panose="00000400000000000000" pitchFamily="2" charset="0"/>
              <a:cs typeface="DVOT-Surekh" panose="00000400000000000000" pitchFamily="2" charset="0"/>
            </a:endParaRPr>
          </a:p>
          <a:p>
            <a:pPr algn="ctr">
              <a:spcBef>
                <a:spcPts val="600"/>
              </a:spcBef>
              <a:defRPr/>
            </a:pPr>
            <a:r>
              <a:rPr lang="en-US" sz="1200" b="1" dirty="0">
                <a:solidFill>
                  <a:srgbClr val="002060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Products : </a:t>
            </a:r>
            <a:r>
              <a:rPr lang="en-US" sz="1200" b="1" dirty="0" err="1">
                <a:solidFill>
                  <a:srgbClr val="002060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Stichter</a:t>
            </a:r>
            <a:r>
              <a:rPr lang="en-US" sz="1200" b="1" dirty="0">
                <a:solidFill>
                  <a:srgbClr val="002060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 </a:t>
            </a:r>
            <a:r>
              <a:rPr lang="en-US" sz="1200" b="1" dirty="0">
                <a:solidFill>
                  <a:prstClr val="black">
                    <a:lumMod val="85000"/>
                    <a:lumOff val="15000"/>
                  </a:prstClr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Garment Cluster</a:t>
            </a:r>
          </a:p>
          <a:p>
            <a:pPr marR="0" lvl="0" indent="0" algn="ctr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1" dirty="0" err="1">
                <a:solidFill>
                  <a:srgbClr val="C00000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Talukas</a:t>
            </a:r>
            <a:r>
              <a:rPr lang="en-IN" sz="1200" b="1" dirty="0">
                <a:solidFill>
                  <a:srgbClr val="C00000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 :</a:t>
            </a:r>
            <a:r>
              <a:rPr lang="en-IN" sz="1200" b="1" dirty="0" err="1">
                <a:solidFill>
                  <a:srgbClr val="C00000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Chalisgaon</a:t>
            </a:r>
            <a:endParaRPr lang="en-IN" sz="1200" b="1" dirty="0">
              <a:solidFill>
                <a:srgbClr val="C00000"/>
              </a:solidFill>
              <a:latin typeface="DVOT-Surekh" panose="00000400000000000000" pitchFamily="2" charset="0"/>
              <a:cs typeface="DVOT-Surekh" panose="00000400000000000000" pitchFamily="2" charset="0"/>
            </a:endParaRPr>
          </a:p>
          <a:p>
            <a:pPr algn="ctr">
              <a:defRPr/>
            </a:pPr>
            <a:r>
              <a:rPr lang="en-IN" sz="1200" b="1" dirty="0">
                <a:solidFill>
                  <a:srgbClr val="C00000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(301 Beneficiaries)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Construction work   almost Completed -  March 25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Budget – 8.90 Cr</a:t>
            </a:r>
          </a:p>
          <a:p>
            <a:pPr algn="ctr">
              <a:spcBef>
                <a:spcPts val="600"/>
              </a:spcBef>
              <a:defRPr/>
            </a:pPr>
            <a:r>
              <a:rPr lang="en-US" sz="1200" b="1" dirty="0">
                <a:solidFill>
                  <a:srgbClr val="002060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Products :</a:t>
            </a:r>
            <a:r>
              <a:rPr lang="en-US" sz="1200" b="1" dirty="0">
                <a:solidFill>
                  <a:prstClr val="black">
                    <a:lumMod val="85000"/>
                    <a:lumOff val="15000"/>
                  </a:prstClr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Swaymdip Garment Cluster</a:t>
            </a:r>
            <a:r>
              <a:rPr 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 </a:t>
            </a:r>
            <a:r>
              <a:rPr lang="en-US" sz="1200" b="1" dirty="0">
                <a:solidFill>
                  <a:prstClr val="black">
                    <a:lumMod val="85000"/>
                    <a:lumOff val="15000"/>
                  </a:prstClr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(For Handicapped People)</a:t>
            </a:r>
          </a:p>
          <a:p>
            <a:pPr algn="ctr">
              <a:spcBef>
                <a:spcPts val="600"/>
              </a:spcBef>
              <a:defRPr/>
            </a:pPr>
            <a:r>
              <a:rPr lang="en-IN" sz="1200" b="1" dirty="0">
                <a:solidFill>
                  <a:srgbClr val="C00000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(52 Beneficiaries)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Budget - 1.28 Cr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Activated / Executed</a:t>
            </a:r>
            <a:endParaRPr lang="en-IN" sz="1200" dirty="0">
              <a:solidFill>
                <a:prstClr val="black">
                  <a:lumMod val="85000"/>
                  <a:lumOff val="15000"/>
                </a:prstClr>
              </a:solidFill>
              <a:latin typeface="DVOT-Surekh" panose="00000400000000000000" pitchFamily="2" charset="0"/>
              <a:cs typeface="DVOT-Surekh" panose="00000400000000000000" pitchFamily="2" charset="0"/>
            </a:endParaRPr>
          </a:p>
        </p:txBody>
      </p:sp>
      <p:sp>
        <p:nvSpPr>
          <p:cNvPr id="7" name="Rectangle: Rounded Corners 25">
            <a:extLst>
              <a:ext uri="{FF2B5EF4-FFF2-40B4-BE49-F238E27FC236}">
                <a16:creationId xmlns:a16="http://schemas.microsoft.com/office/drawing/2014/main" id="{B0A93DFC-96B0-71CC-5A84-DB2DA0BAADDB}"/>
              </a:ext>
            </a:extLst>
          </p:cNvPr>
          <p:cNvSpPr/>
          <p:nvPr/>
        </p:nvSpPr>
        <p:spPr>
          <a:xfrm>
            <a:off x="7414658" y="1933412"/>
            <a:ext cx="2855721" cy="50819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  <a:effectLst>
            <a:glow rad="63500">
              <a:schemeClr val="accent1">
                <a:lumMod val="50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latin typeface="DVOT-Surekh" panose="00000400000000000000" pitchFamily="2" charset="0"/>
                <a:cs typeface="DVOT-Surekh" panose="00000400000000000000" pitchFamily="2" charset="0"/>
              </a:rPr>
              <a:t>Garment Cluster</a:t>
            </a:r>
          </a:p>
        </p:txBody>
      </p:sp>
      <p:sp>
        <p:nvSpPr>
          <p:cNvPr id="2" name="Rectangle 1"/>
          <p:cNvSpPr/>
          <p:nvPr/>
        </p:nvSpPr>
        <p:spPr>
          <a:xfrm>
            <a:off x="2618475" y="4898422"/>
            <a:ext cx="24576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Under Micro and Small Enterprises Cluster Development </a:t>
            </a:r>
            <a:r>
              <a:rPr lang="en-US" sz="1200" b="1" dirty="0" err="1"/>
              <a:t>Programe</a:t>
            </a:r>
            <a:endParaRPr lang="en-IN" sz="1200" b="1" dirty="0"/>
          </a:p>
        </p:txBody>
      </p:sp>
      <p:sp>
        <p:nvSpPr>
          <p:cNvPr id="8" name="Rectangle 7"/>
          <p:cNvSpPr/>
          <p:nvPr/>
        </p:nvSpPr>
        <p:spPr>
          <a:xfrm>
            <a:off x="7586804" y="5539709"/>
            <a:ext cx="24897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Under Maharashtra State Industrial Cluster Development </a:t>
            </a:r>
            <a:r>
              <a:rPr lang="en-US" sz="1200" b="1" dirty="0" err="1"/>
              <a:t>Programme</a:t>
            </a:r>
            <a:r>
              <a:rPr lang="en-US" sz="1200" b="1" dirty="0"/>
              <a:t> </a:t>
            </a:r>
            <a:endParaRPr lang="en-IN" sz="1200" b="1" dirty="0"/>
          </a:p>
        </p:txBody>
      </p:sp>
    </p:spTree>
    <p:extLst>
      <p:ext uri="{BB962C8B-B14F-4D97-AF65-F5344CB8AC3E}">
        <p14:creationId xmlns:p14="http://schemas.microsoft.com/office/powerpoint/2010/main" val="3137876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779586"/>
              </p:ext>
            </p:extLst>
          </p:nvPr>
        </p:nvGraphicFramePr>
        <p:xfrm>
          <a:off x="196235" y="799035"/>
          <a:ext cx="11746949" cy="361820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17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7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65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42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56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787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8550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0967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0364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18336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74684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 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Objective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Specific Intervention Required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Physical Target for 1 years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Cumulative Estimated</a:t>
                      </a:r>
                      <a:br>
                        <a:rPr lang="en-US" sz="1100" b="1" u="none" strike="noStrike" dirty="0">
                          <a:effectLst/>
                        </a:rPr>
                      </a:br>
                      <a:r>
                        <a:rPr lang="en-US" sz="1100" b="1" u="none" strike="noStrike" dirty="0">
                          <a:effectLst/>
                        </a:rPr>
                        <a:t>Cost (in Lakh)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Funding Source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Activity Status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Target Achieved 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% Target Achieved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Implementing Agency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Conclusion regarding  Implementation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663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Secondary- Manufacturing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373" marR="3373" marT="33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Advancing to circular economy, minimizing plastic waste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373" marR="3373" marT="3373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>
                          <a:effectLst/>
                        </a:rPr>
                        <a:t>Establishment of PP Mats cluster at Jalgaon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373" marR="3373" marT="3373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373" marR="3373" marT="33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2200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373" marR="3373" marT="33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Central Scheme</a:t>
                      </a:r>
                    </a:p>
                    <a:p>
                      <a:pPr algn="ctr" fontAlgn="ctr"/>
                      <a:r>
                        <a:rPr lang="en-IN" sz="1100" u="none" strike="noStrike" baseline="0" dirty="0">
                          <a:effectLst/>
                        </a:rPr>
                        <a:t>MSECDP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373" marR="3373" marT="337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u="none" strike="noStrike" dirty="0">
                          <a:effectLst/>
                        </a:rPr>
                        <a:t>Waiting for land allotment in MIDC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373" marR="3373" marT="33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 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373" marR="3373" marT="33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373" marR="3373" marT="3373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DIC </a:t>
                      </a:r>
                      <a:r>
                        <a:rPr lang="mr-IN" sz="1100" u="none" strike="noStrike" dirty="0">
                          <a:effectLst/>
                        </a:rPr>
                        <a:t>महाव्यवस्थापक, जिल्हा उद्योग केंद्र जळगांव</a:t>
                      </a:r>
                      <a:br>
                        <a:rPr lang="mr-IN" sz="1100" u="none" strike="noStrike" dirty="0">
                          <a:effectLst/>
                        </a:rPr>
                      </a:br>
                      <a:r>
                        <a:rPr lang="en-IN" sz="1100" u="none" strike="noStrike" dirty="0">
                          <a:effectLst/>
                        </a:rPr>
                        <a:t>didic.jalgaon@maharashtra.gov.in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373" marR="3373" marT="337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u="none" strike="noStrike" dirty="0">
                          <a:effectLst/>
                        </a:rPr>
                        <a:t> Waiting for land allotment in MIDC. Cluster</a:t>
                      </a:r>
                      <a:r>
                        <a:rPr lang="en-IN" sz="1100" u="none" strike="noStrike" baseline="0" dirty="0">
                          <a:effectLst/>
                        </a:rPr>
                        <a:t> development will implemented in MSECDP – 70 Manufacturer 2200.00 lakh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373" marR="3373" marT="3373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1506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To create agro Industries Eco system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373" marR="3373" marT="3373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>
                          <a:effectLst/>
                        </a:rPr>
                        <a:t>Establish </a:t>
                      </a:r>
                      <a:r>
                        <a:rPr lang="en-US" sz="1100" u="none" strike="noStrike" dirty="0" err="1">
                          <a:effectLst/>
                        </a:rPr>
                        <a:t>Stitchers</a:t>
                      </a:r>
                      <a:r>
                        <a:rPr lang="en-US" sz="1100" u="none" strike="noStrike" dirty="0">
                          <a:effectLst/>
                        </a:rPr>
                        <a:t> and Garment Cluster at </a:t>
                      </a:r>
                      <a:r>
                        <a:rPr lang="en-US" sz="1100" u="none" strike="noStrike" dirty="0" err="1">
                          <a:effectLst/>
                        </a:rPr>
                        <a:t>Chalisgaon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373" marR="3373" marT="3373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373" marR="3373" marT="33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989.81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373" marR="3373" marT="33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State Scheme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MSICDP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373" marR="3373" marT="337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u="none" strike="noStrike">
                          <a:effectLst/>
                        </a:rPr>
                        <a:t>Completed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373" marR="3373" marT="33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373" marR="3373" marT="33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100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373" marR="3373" marT="337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373" marR="3373" marT="337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Swayamdip</a:t>
                      </a:r>
                      <a:r>
                        <a:rPr lang="en-US" sz="1100" u="none" strike="noStrike" dirty="0">
                          <a:effectLst/>
                        </a:rPr>
                        <a:t> Women Association  Garment</a:t>
                      </a:r>
                      <a:r>
                        <a:rPr lang="en-US" sz="1100" u="none" strike="noStrike" baseline="0" dirty="0">
                          <a:effectLst/>
                        </a:rPr>
                        <a:t> cluster (128.00 lakh) - 60 Beneficiaries – Currently Active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l" fontAlgn="ctr"/>
                      <a:endParaRPr lang="en-US" sz="1100" u="none" strike="noStrike" baseline="0" dirty="0">
                        <a:effectLst/>
                      </a:endParaRPr>
                    </a:p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Stitchers</a:t>
                      </a:r>
                      <a:r>
                        <a:rPr lang="en-US" sz="1100" u="none" strike="noStrike" dirty="0">
                          <a:effectLst/>
                        </a:rPr>
                        <a:t> Garment Cluster </a:t>
                      </a:r>
                      <a:r>
                        <a:rPr lang="en-US" sz="1100" u="none" strike="noStrike" dirty="0" err="1">
                          <a:effectLst/>
                        </a:rPr>
                        <a:t>Chalisgaon</a:t>
                      </a:r>
                      <a:r>
                        <a:rPr lang="en-US" sz="1100" u="none" strike="noStrike" dirty="0">
                          <a:effectLst/>
                        </a:rPr>
                        <a:t> (989.81 lakh) -</a:t>
                      </a:r>
                      <a:r>
                        <a:rPr lang="en-US" sz="1100" u="none" strike="noStrike" baseline="0" dirty="0">
                          <a:effectLst/>
                        </a:rPr>
                        <a:t> 301 Beneficiaries (March 2025) Construction work under Process</a:t>
                      </a:r>
                      <a:br>
                        <a:rPr lang="en-US" sz="1100" u="none" strike="noStrike" dirty="0">
                          <a:effectLst/>
                        </a:rPr>
                      </a:b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373" marR="3373" marT="3373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58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Establish Spices Processing Cluster at Bodwad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373" marR="3373" marT="3373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373" marR="3373" marT="33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NA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373" marR="3373" marT="33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State Scheme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MSICDP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373" marR="3373" marT="337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u="none" strike="noStrike">
                          <a:effectLst/>
                        </a:rPr>
                        <a:t>In Progress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373" marR="3373" marT="33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 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373" marR="3373" marT="33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373" marR="3373" marT="3373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373" marR="3373" marT="337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u="none" strike="noStrike" dirty="0">
                          <a:effectLst/>
                        </a:rPr>
                        <a:t>DSR Approved 1st Phase training completed (March 2026) 250.00 lakh -  </a:t>
                      </a:r>
                      <a:r>
                        <a:rPr lang="en-US" sz="1100" u="none" strike="noStrike" baseline="0" dirty="0">
                          <a:effectLst/>
                        </a:rPr>
                        <a:t>40 Beneficiaries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373" marR="3373" marT="3373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879001" y="249063"/>
            <a:ext cx="6862157" cy="4001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One Year Plan Initiatives – Industry (Cluster Development)</a:t>
            </a:r>
            <a:endParaRPr lang="en-IN" sz="2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80656" y="4725909"/>
            <a:ext cx="116065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State Support Require for:</a:t>
            </a:r>
          </a:p>
          <a:p>
            <a:endParaRPr lang="en-US" b="1" dirty="0">
              <a:latin typeface="DVOT-Surekh" panose="00000400000000000000" pitchFamily="2" charset="0"/>
              <a:cs typeface="DVOT-Surekh" panose="00000400000000000000" pitchFamily="2" charset="0"/>
            </a:endParaRPr>
          </a:p>
          <a:p>
            <a:pPr marL="342900" indent="-342900">
              <a:buAutoNum type="arabicParenR"/>
            </a:pPr>
            <a:r>
              <a:rPr lang="en-US" b="1" dirty="0">
                <a:latin typeface="DVOT-Surekh" panose="00000400000000000000" pitchFamily="2" charset="0"/>
                <a:cs typeface="DVOT-Surekh" panose="00000400000000000000" pitchFamily="2" charset="0"/>
              </a:rPr>
              <a:t>Incentives to Power loom used in Plastic Industry.</a:t>
            </a:r>
          </a:p>
          <a:p>
            <a:pPr marL="342900" indent="-342900">
              <a:buAutoNum type="arabicParenR"/>
            </a:pPr>
            <a:r>
              <a:rPr lang="en-US" b="1" dirty="0">
                <a:latin typeface="DVOT-Surekh" panose="00000400000000000000" pitchFamily="2" charset="0"/>
                <a:cs typeface="DVOT-Surekh" panose="00000400000000000000" pitchFamily="2" charset="0"/>
              </a:rPr>
              <a:t>Electricity duty waiver scheme for industrialization region.</a:t>
            </a:r>
          </a:p>
          <a:p>
            <a:pPr marL="342900" indent="-342900">
              <a:buAutoNum type="arabicParenR"/>
            </a:pPr>
            <a:r>
              <a:rPr lang="en-US" b="1" dirty="0">
                <a:latin typeface="DVOT-Surekh" panose="00000400000000000000" pitchFamily="2" charset="0"/>
                <a:cs typeface="DVOT-Surekh" panose="00000400000000000000" pitchFamily="2" charset="0"/>
              </a:rPr>
              <a:t>A Scheme is proposed for establishment of common facilities to MSME’s (The facilities include common ETP, Storage and warehouse, cold storage etc.)</a:t>
            </a:r>
            <a:endParaRPr lang="en-IN" b="1" dirty="0">
              <a:latin typeface="DVOT-Surekh" panose="00000400000000000000" pitchFamily="2" charset="0"/>
              <a:cs typeface="DVOT-Surekh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952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968FB-466F-3C10-BCE8-631E4D487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979296D-745E-AFEB-A4D1-79068AAEEE17}"/>
              </a:ext>
            </a:extLst>
          </p:cNvPr>
          <p:cNvSpPr txBox="1"/>
          <p:nvPr/>
        </p:nvSpPr>
        <p:spPr>
          <a:xfrm>
            <a:off x="-582296" y="13911"/>
            <a:ext cx="9610725" cy="478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400" b="1" dirty="0" err="1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Swyamdip</a:t>
            </a: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Women Association’s Garment Cluster, </a:t>
            </a:r>
            <a:r>
              <a:rPr lang="en-IN" sz="2400" b="1" dirty="0" err="1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Chalisgaon</a:t>
            </a:r>
            <a:endParaRPr lang="en-IN" sz="2400" b="1" dirty="0"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C50CD-E07C-15B3-BC43-477DAF680A77}"/>
              </a:ext>
            </a:extLst>
          </p:cNvPr>
          <p:cNvSpPr txBox="1"/>
          <p:nvPr/>
        </p:nvSpPr>
        <p:spPr>
          <a:xfrm>
            <a:off x="9496425" y="1311530"/>
            <a:ext cx="23907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(Amount in Lakhs Rs.)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993471-D7E0-E669-E7F4-5D9A630DDE7B}"/>
              </a:ext>
            </a:extLst>
          </p:cNvPr>
          <p:cNvSpPr txBox="1"/>
          <p:nvPr/>
        </p:nvSpPr>
        <p:spPr>
          <a:xfrm>
            <a:off x="466724" y="492183"/>
            <a:ext cx="114204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Swayamdeep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Garment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Cluster,Chalisgaon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</a:t>
            </a:r>
            <a:r>
              <a:rPr kumimoji="0" lang="en-IN" sz="18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physically challenged women lead project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located in P-7,MIDC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Chalisgaon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Maharashtra’s first Cluster which most of the unit members are physically challenged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Cluster funding scenario is as follows:-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8B97DDE-ECFD-37F0-70CE-6BB7BBA5E51C}"/>
              </a:ext>
            </a:extLst>
          </p:cNvPr>
          <p:cNvGraphicFramePr>
            <a:graphicFrameLocks noGrp="1"/>
          </p:cNvGraphicFramePr>
          <p:nvPr/>
        </p:nvGraphicFramePr>
        <p:xfrm>
          <a:off x="586091" y="1669213"/>
          <a:ext cx="10858500" cy="929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71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50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355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035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94478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Name</a:t>
                      </a:r>
                      <a:r>
                        <a:rPr lang="en-IN" sz="1600" baseline="0" dirty="0"/>
                        <a:t> of Scheme</a:t>
                      </a:r>
                      <a:endParaRPr lang="en-IN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err="1"/>
                        <a:t>No.of</a:t>
                      </a:r>
                      <a:r>
                        <a:rPr lang="en-IN" sz="1600" dirty="0"/>
                        <a:t> beneficiaries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Total</a:t>
                      </a:r>
                      <a:r>
                        <a:rPr lang="en-IN" sz="1600" baseline="0" dirty="0"/>
                        <a:t> Project Cost of CFC</a:t>
                      </a:r>
                      <a:endParaRPr lang="en-IN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err="1"/>
                        <a:t>Gov</a:t>
                      </a:r>
                      <a:r>
                        <a:rPr lang="en-IN" sz="1600" baseline="0" dirty="0"/>
                        <a:t> of Maharashtra </a:t>
                      </a:r>
                    </a:p>
                    <a:p>
                      <a:pPr algn="ctr"/>
                      <a:r>
                        <a:rPr lang="en-IN" sz="1600" baseline="0" dirty="0"/>
                        <a:t>Share (90%)</a:t>
                      </a:r>
                      <a:endParaRPr lang="en-IN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SPV Contribution</a:t>
                      </a:r>
                    </a:p>
                    <a:p>
                      <a:pPr algn="ctr"/>
                      <a:r>
                        <a:rPr lang="en-IN" sz="1600" dirty="0"/>
                        <a:t>(10%)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852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MSI-CDP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128.33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115.50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12.83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CCB92D0-ACEC-A9D9-292B-2448A30703ED}"/>
              </a:ext>
            </a:extLst>
          </p:cNvPr>
          <p:cNvSpPr txBox="1"/>
          <p:nvPr/>
        </p:nvSpPr>
        <p:spPr>
          <a:xfrm>
            <a:off x="466724" y="2762960"/>
            <a:ext cx="113203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Stitcher’s Garment Cluster,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Chalisgaon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has been sanctioned DPR  and Tendering process for machinery as per DPR is completed by Industry Department.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Now Building construction of CFC is in process and it is intended that after machine setup cluster will commence from April 2025.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281ABA-9FA6-8790-DA93-26C4173261F5}"/>
              </a:ext>
            </a:extLst>
          </p:cNvPr>
          <p:cNvSpPr txBox="1"/>
          <p:nvPr/>
        </p:nvSpPr>
        <p:spPr>
          <a:xfrm>
            <a:off x="1271752" y="6382435"/>
            <a:ext cx="99582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Swayamdip</a:t>
            </a:r>
            <a:r>
              <a:rPr kumimoji="0" lang="en-IN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women association’s garment </a:t>
            </a:r>
            <a:r>
              <a:rPr kumimoji="0" lang="en-IN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cluster,chalisgaon</a:t>
            </a:r>
            <a:r>
              <a:rPr kumimoji="0" lang="en-IN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machineries set up &amp; </a:t>
            </a:r>
            <a:r>
              <a:rPr kumimoji="0" lang="en-IN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Inaugaration</a:t>
            </a:r>
            <a:r>
              <a:rPr kumimoji="0" lang="en-IN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dated 23.08.2024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34E6A8-3530-E4C4-21A8-D78BB1842C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47" y="3979901"/>
            <a:ext cx="2619378" cy="2402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E54561-498B-A94E-F073-24C6E40BBB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595" y="4013195"/>
            <a:ext cx="2619378" cy="23526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AB21DD-463D-BA0C-B26E-7EF3D9CA5A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589" y="4013195"/>
            <a:ext cx="3009534" cy="23351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8ABB901-8E6A-3CD4-80FD-2234DF09BC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341" y="4001294"/>
            <a:ext cx="2680985" cy="236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729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910EE-D2F4-2648-9DE9-E3831DC15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BF193F7-BE49-0971-0821-1F8EF6A59933}"/>
              </a:ext>
            </a:extLst>
          </p:cNvPr>
          <p:cNvSpPr txBox="1"/>
          <p:nvPr/>
        </p:nvSpPr>
        <p:spPr>
          <a:xfrm>
            <a:off x="371475" y="0"/>
            <a:ext cx="6096000" cy="478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Stitcher’s Garment Cluster, </a:t>
            </a:r>
            <a:r>
              <a:rPr lang="en-IN" sz="2400" b="1" dirty="0" err="1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Chalisgaon</a:t>
            </a:r>
            <a:endParaRPr lang="en-IN" sz="2400" b="1" dirty="0"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00C79F-4540-4BE8-3F99-F57F0E213EB0}"/>
              </a:ext>
            </a:extLst>
          </p:cNvPr>
          <p:cNvSpPr txBox="1"/>
          <p:nvPr/>
        </p:nvSpPr>
        <p:spPr>
          <a:xfrm>
            <a:off x="9601200" y="1206028"/>
            <a:ext cx="23907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(Amount in Lakhs Rs.)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9B9E3B-1278-3596-BF7F-AC81CDF33B39}"/>
              </a:ext>
            </a:extLst>
          </p:cNvPr>
          <p:cNvSpPr txBox="1"/>
          <p:nvPr/>
        </p:nvSpPr>
        <p:spPr>
          <a:xfrm>
            <a:off x="466724" y="528919"/>
            <a:ext cx="107632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Stither’s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Garment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Cluster,Chalisgaon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2nd  project under MSI-CDP Scheme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located at 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Khadki</a:t>
            </a:r>
            <a:r>
              <a: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Bk.,</a:t>
            </a:r>
            <a:r>
              <a:rPr kumimoji="0" lang="en-I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Chalisgaon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 is another Project in Garment and Stitching sector after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Swayamdip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Garment Cluster </a:t>
            </a:r>
            <a:r>
              <a:rPr kumimoji="0" lang="en-I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Chalisgaon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Cluster funding scenario is as follows:-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02AB386-C49E-DFC5-77A9-6007D41D7E8F}"/>
              </a:ext>
            </a:extLst>
          </p:cNvPr>
          <p:cNvGraphicFramePr>
            <a:graphicFrameLocks noGrp="1"/>
          </p:cNvGraphicFramePr>
          <p:nvPr/>
        </p:nvGraphicFramePr>
        <p:xfrm>
          <a:off x="552448" y="1513805"/>
          <a:ext cx="10763253" cy="923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1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7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6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82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02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450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609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Sr.</a:t>
                      </a:r>
                    </a:p>
                    <a:p>
                      <a:pPr marL="0" algn="ctr" defTabSz="914400" rtl="0" eaLnBrk="1" latinLnBrk="0" hangingPunct="1"/>
                      <a:r>
                        <a:rPr lang="en-IN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Name of Scheme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No.of</a:t>
                      </a:r>
                      <a:r>
                        <a:rPr lang="en-IN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beneficiaries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Total Project Cost of CFC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4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Gov</a:t>
                      </a:r>
                      <a:r>
                        <a:rPr lang="en-IN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of Maharashtra </a:t>
                      </a:r>
                    </a:p>
                    <a:p>
                      <a:pPr marL="0" algn="ctr" defTabSz="914400" rtl="0" eaLnBrk="1" latinLnBrk="0" hangingPunct="1"/>
                      <a:r>
                        <a:rPr lang="en-IN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Share (90%)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SPV Contribution</a:t>
                      </a:r>
                    </a:p>
                    <a:p>
                      <a:pPr marL="0" algn="ctr" defTabSz="914400" rtl="0" eaLnBrk="1" latinLnBrk="0" hangingPunct="1"/>
                      <a:r>
                        <a:rPr lang="en-IN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(10%)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23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01.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MSI-CDP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989.81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890.83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98.98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FC37CBD2-3094-E803-3006-AC6207392964}"/>
              </a:ext>
            </a:extLst>
          </p:cNvPr>
          <p:cNvSpPr txBox="1"/>
          <p:nvPr/>
        </p:nvSpPr>
        <p:spPr>
          <a:xfrm>
            <a:off x="466724" y="2498691"/>
            <a:ext cx="108585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Stitcher’s Garment </a:t>
            </a:r>
            <a:r>
              <a:rPr kumimoji="0" lang="en-I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Cluster,Chalisgaon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has been sanctioned DPR  and Tendering process for machinery as per DPR is completed by Industry Department.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Now Building construction of CFC is in process and it is intended that after machine setup cluster will commence from April 2025.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74FC14-24B0-3FC4-2B3F-689483A91A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947" y="3483577"/>
            <a:ext cx="3533777" cy="29296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CAC4F5-B3A0-99F6-281D-B99537E40C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09" y="3483576"/>
            <a:ext cx="3524251" cy="29296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99A123-C096-7A53-67BA-E047608F01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311" y="3483577"/>
            <a:ext cx="3533777" cy="29296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34097C-4919-7285-EE04-95D7E7EF6B3D}"/>
              </a:ext>
            </a:extLst>
          </p:cNvPr>
          <p:cNvSpPr txBox="1"/>
          <p:nvPr/>
        </p:nvSpPr>
        <p:spPr>
          <a:xfrm>
            <a:off x="2847974" y="6382435"/>
            <a:ext cx="83820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Photos of ongoing </a:t>
            </a:r>
            <a:r>
              <a:rPr kumimoji="0" lang="en-IN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builiding</a:t>
            </a:r>
            <a:r>
              <a:rPr kumimoji="0" lang="en-IN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construction and machinery of cfc at </a:t>
            </a:r>
            <a:r>
              <a:rPr kumimoji="0" lang="en-IN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chalisgaon</a:t>
            </a:r>
            <a:endParaRPr kumimoji="0" lang="en-IN" sz="1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6160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37131" y="815636"/>
            <a:ext cx="11896928" cy="5634194"/>
            <a:chOff x="137131" y="815638"/>
            <a:chExt cx="11896928" cy="563419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CF84017-20E6-5E9F-EEBE-7920547ED028}"/>
                </a:ext>
              </a:extLst>
            </p:cNvPr>
            <p:cNvSpPr/>
            <p:nvPr/>
          </p:nvSpPr>
          <p:spPr>
            <a:xfrm>
              <a:off x="140883" y="815638"/>
              <a:ext cx="2754114" cy="5634194"/>
            </a:xfrm>
            <a:custGeom>
              <a:avLst/>
              <a:gdLst>
                <a:gd name="connsiteX0" fmla="*/ 1587803 w 1742798"/>
                <a:gd name="connsiteY0" fmla="*/ 6 h 3086712"/>
                <a:gd name="connsiteX1" fmla="*/ 1722811 w 1742798"/>
                <a:gd name="connsiteY1" fmla="*/ 132443 h 3086712"/>
                <a:gd name="connsiteX2" fmla="*/ 1722820 w 1742798"/>
                <a:gd name="connsiteY2" fmla="*/ 133652 h 3086712"/>
                <a:gd name="connsiteX3" fmla="*/ 1742794 w 1742798"/>
                <a:gd name="connsiteY3" fmla="*/ 2923486 h 3086712"/>
                <a:gd name="connsiteX4" fmla="*/ 1609663 w 1742798"/>
                <a:gd name="connsiteY4" fmla="*/ 3061675 h 3086712"/>
                <a:gd name="connsiteX5" fmla="*/ 154995 w 1742798"/>
                <a:gd name="connsiteY5" fmla="*/ 3086707 h 3086712"/>
                <a:gd name="connsiteX6" fmla="*/ 19984 w 1742798"/>
                <a:gd name="connsiteY6" fmla="*/ 2954270 h 3086712"/>
                <a:gd name="connsiteX7" fmla="*/ 19978 w 1742798"/>
                <a:gd name="connsiteY7" fmla="*/ 2953061 h 3086712"/>
                <a:gd name="connsiteX8" fmla="*/ 4 w 1742798"/>
                <a:gd name="connsiteY8" fmla="*/ 163312 h 3086712"/>
                <a:gd name="connsiteX9" fmla="*/ 133135 w 1742798"/>
                <a:gd name="connsiteY9" fmla="*/ 25124 h 308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2798" h="3086712">
                  <a:moveTo>
                    <a:pt x="1587803" y="6"/>
                  </a:moveTo>
                  <a:cubicBezTo>
                    <a:pt x="1661655" y="-705"/>
                    <a:pt x="1722100" y="58591"/>
                    <a:pt x="1722811" y="132443"/>
                  </a:cubicBezTo>
                  <a:cubicBezTo>
                    <a:pt x="1722820" y="132846"/>
                    <a:pt x="1722820" y="133249"/>
                    <a:pt x="1722820" y="133652"/>
                  </a:cubicBezTo>
                  <a:lnTo>
                    <a:pt x="1742794" y="2923486"/>
                  </a:lnTo>
                  <a:cubicBezTo>
                    <a:pt x="1743385" y="2998092"/>
                    <a:pt x="1684235" y="3059489"/>
                    <a:pt x="1609663" y="3061675"/>
                  </a:cubicBezTo>
                  <a:lnTo>
                    <a:pt x="154995" y="3086707"/>
                  </a:lnTo>
                  <a:cubicBezTo>
                    <a:pt x="81141" y="3087418"/>
                    <a:pt x="20695" y="3028122"/>
                    <a:pt x="19984" y="2954270"/>
                  </a:cubicBezTo>
                  <a:cubicBezTo>
                    <a:pt x="19981" y="2953867"/>
                    <a:pt x="19978" y="2953464"/>
                    <a:pt x="19978" y="2953061"/>
                  </a:cubicBezTo>
                  <a:lnTo>
                    <a:pt x="4" y="163312"/>
                  </a:lnTo>
                  <a:cubicBezTo>
                    <a:pt x="-587" y="88706"/>
                    <a:pt x="58561" y="27310"/>
                    <a:pt x="133135" y="25124"/>
                  </a:cubicBezTo>
                  <a:close/>
                </a:path>
              </a:pathLst>
            </a:custGeom>
            <a:solidFill>
              <a:schemeClr val="bg1"/>
            </a:solidFill>
            <a:ln w="8572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tlCol="0" anchor="t" anchorCtr="0"/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sz="1400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sz="1400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sz="1400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sz="1400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sz="1400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sz="500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350" dirty="0">
                  <a:latin typeface="DVOT-Surekh" panose="00000400000000000000" pitchFamily="2" charset="0"/>
                  <a:cs typeface="DVOT-Surekh" panose="00000400000000000000" pitchFamily="2" charset="0"/>
                </a:rPr>
                <a:t>The Ordnance Factory </a:t>
              </a:r>
              <a:r>
                <a:rPr lang="en-US" sz="1350" dirty="0" err="1">
                  <a:latin typeface="DVOT-Surekh" panose="00000400000000000000" pitchFamily="2" charset="0"/>
                  <a:cs typeface="DVOT-Surekh" panose="00000400000000000000" pitchFamily="2" charset="0"/>
                </a:rPr>
                <a:t>Varangaon</a:t>
              </a:r>
              <a:r>
                <a:rPr lang="en-US" sz="1350" dirty="0">
                  <a:latin typeface="DVOT-Surekh" panose="00000400000000000000" pitchFamily="2" charset="0"/>
                  <a:cs typeface="DVOT-Surekh" panose="00000400000000000000" pitchFamily="2" charset="0"/>
                </a:rPr>
                <a:t> (OFV) is located in the Jalgaon district spans a significant area of about 1,400 hectares (approximately 3,460 acres)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350" dirty="0">
                  <a:latin typeface="DVOT-Surekh" panose="00000400000000000000" pitchFamily="2" charset="0"/>
                  <a:cs typeface="DVOT-Surekh" panose="00000400000000000000" pitchFamily="2" charset="0"/>
                </a:rPr>
                <a:t>Its restructured by the Indian government into </a:t>
              </a:r>
              <a:r>
                <a:rPr lang="en-US" sz="1350" b="1" dirty="0">
                  <a:latin typeface="DVOT-Surekh" panose="00000400000000000000" pitchFamily="2" charset="0"/>
                  <a:cs typeface="DVOT-Surekh" panose="00000400000000000000" pitchFamily="2" charset="0"/>
                </a:rPr>
                <a:t>defense public sector undertakings (DPSUs) </a:t>
              </a:r>
              <a:r>
                <a:rPr lang="en-US" sz="1350" dirty="0">
                  <a:latin typeface="DVOT-Surekh" panose="00000400000000000000" pitchFamily="2" charset="0"/>
                  <a:cs typeface="DVOT-Surekh" panose="00000400000000000000" pitchFamily="2" charset="0"/>
                </a:rPr>
                <a:t>for the potential privatization or collaboration with private enterprises (Like </a:t>
              </a:r>
              <a:r>
                <a:rPr lang="en-IN" sz="1350" dirty="0">
                  <a:latin typeface="DVOT-Surekh" panose="00000400000000000000" pitchFamily="2" charset="0"/>
                  <a:cs typeface="DVOT-Surekh" panose="00000400000000000000" pitchFamily="2" charset="0"/>
                </a:rPr>
                <a:t>Kanpur ordnance factory)</a:t>
              </a:r>
              <a:endParaRPr lang="en-US" sz="1350" dirty="0">
                <a:latin typeface="DVOT-Surekh" panose="00000400000000000000" pitchFamily="2" charset="0"/>
                <a:cs typeface="DVOT-Surekh" panose="00000400000000000000" pitchFamily="2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350" b="1" dirty="0" err="1">
                  <a:latin typeface="DVOT-Surekh" panose="00000400000000000000" pitchFamily="2" charset="0"/>
                  <a:cs typeface="DVOT-Surekh" panose="00000400000000000000" pitchFamily="2" charset="0"/>
                </a:rPr>
                <a:t>Poposal</a:t>
              </a:r>
              <a:r>
                <a:rPr lang="en-US" sz="1350" b="1" dirty="0">
                  <a:latin typeface="DVOT-Surekh" panose="00000400000000000000" pitchFamily="2" charset="0"/>
                  <a:cs typeface="DVOT-Surekh" panose="00000400000000000000" pitchFamily="2" charset="0"/>
                </a:rPr>
                <a:t> of </a:t>
              </a:r>
              <a:r>
                <a:rPr lang="en-US" sz="1350" b="1" dirty="0" err="1">
                  <a:latin typeface="DVOT-Surekh" panose="00000400000000000000" pitchFamily="2" charset="0"/>
                  <a:cs typeface="DVOT-Surekh" panose="00000400000000000000" pitchFamily="2" charset="0"/>
                </a:rPr>
                <a:t>Collabration</a:t>
              </a:r>
              <a:r>
                <a:rPr lang="en-US" sz="1350" b="1" dirty="0">
                  <a:latin typeface="DVOT-Surekh" panose="00000400000000000000" pitchFamily="2" charset="0"/>
                  <a:cs typeface="DVOT-Surekh" panose="00000400000000000000" pitchFamily="2" charset="0"/>
                </a:rPr>
                <a:t> with privatization for small arms and ammunition production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350" dirty="0">
                  <a:latin typeface="DVOT-Surekh" panose="00000400000000000000" pitchFamily="2" charset="0"/>
                  <a:cs typeface="DVOT-Surekh" panose="00000400000000000000" pitchFamily="2" charset="0"/>
                </a:rPr>
                <a:t>Its Targeted Result will be Exports of Rs. 25000 Cr which will boost District Economy</a:t>
              </a: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8D67ADA-045A-0FC9-83CF-966E891416E8}"/>
                </a:ext>
              </a:extLst>
            </p:cNvPr>
            <p:cNvSpPr/>
            <p:nvPr/>
          </p:nvSpPr>
          <p:spPr>
            <a:xfrm>
              <a:off x="137131" y="995273"/>
              <a:ext cx="2732023" cy="754724"/>
            </a:xfrm>
            <a:custGeom>
              <a:avLst/>
              <a:gdLst>
                <a:gd name="connsiteX0" fmla="*/ 1703613 w 1703612"/>
                <a:gd name="connsiteY0" fmla="*/ 0 h 598446"/>
                <a:gd name="connsiteX1" fmla="*/ 1702499 w 1703612"/>
                <a:gd name="connsiteY1" fmla="*/ 330041 h 598446"/>
                <a:gd name="connsiteX2" fmla="*/ 1506017 w 1703612"/>
                <a:gd name="connsiteY2" fmla="*/ 580358 h 598446"/>
                <a:gd name="connsiteX3" fmla="*/ 0 w 1703612"/>
                <a:gd name="connsiteY3" fmla="*/ 598446 h 598446"/>
                <a:gd name="connsiteX4" fmla="*/ 1114 w 1703612"/>
                <a:gd name="connsiteY4" fmla="*/ 268491 h 598446"/>
                <a:gd name="connsiteX5" fmla="*/ 197596 w 1703612"/>
                <a:gd name="connsiteY5" fmla="*/ 18174 h 598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3612" h="598446">
                  <a:moveTo>
                    <a:pt x="1703613" y="0"/>
                  </a:moveTo>
                  <a:lnTo>
                    <a:pt x="1702499" y="330041"/>
                  </a:lnTo>
                  <a:cubicBezTo>
                    <a:pt x="1702070" y="466344"/>
                    <a:pt x="1613602" y="578644"/>
                    <a:pt x="1506017" y="580358"/>
                  </a:cubicBezTo>
                  <a:lnTo>
                    <a:pt x="0" y="598446"/>
                  </a:lnTo>
                  <a:lnTo>
                    <a:pt x="1114" y="268491"/>
                  </a:lnTo>
                  <a:cubicBezTo>
                    <a:pt x="1629" y="132102"/>
                    <a:pt x="90011" y="19459"/>
                    <a:pt x="197596" y="18174"/>
                  </a:cubicBezTo>
                  <a:close/>
                </a:path>
              </a:pathLst>
            </a:custGeom>
            <a:solidFill>
              <a:schemeClr val="accent1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Defence</a:t>
              </a: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3AC4F30-F7CA-C6F8-0DDD-8694C9E6ED3D}"/>
                </a:ext>
              </a:extLst>
            </p:cNvPr>
            <p:cNvSpPr/>
            <p:nvPr/>
          </p:nvSpPr>
          <p:spPr>
            <a:xfrm>
              <a:off x="3165146" y="815638"/>
              <a:ext cx="2754114" cy="5634194"/>
            </a:xfrm>
            <a:custGeom>
              <a:avLst/>
              <a:gdLst>
                <a:gd name="connsiteX0" fmla="*/ 1587803 w 1742798"/>
                <a:gd name="connsiteY0" fmla="*/ 6 h 3086712"/>
                <a:gd name="connsiteX1" fmla="*/ 1722811 w 1742798"/>
                <a:gd name="connsiteY1" fmla="*/ 132443 h 3086712"/>
                <a:gd name="connsiteX2" fmla="*/ 1722820 w 1742798"/>
                <a:gd name="connsiteY2" fmla="*/ 133652 h 3086712"/>
                <a:gd name="connsiteX3" fmla="*/ 1742794 w 1742798"/>
                <a:gd name="connsiteY3" fmla="*/ 2923486 h 3086712"/>
                <a:gd name="connsiteX4" fmla="*/ 1609663 w 1742798"/>
                <a:gd name="connsiteY4" fmla="*/ 3061675 h 3086712"/>
                <a:gd name="connsiteX5" fmla="*/ 154995 w 1742798"/>
                <a:gd name="connsiteY5" fmla="*/ 3086707 h 3086712"/>
                <a:gd name="connsiteX6" fmla="*/ 19984 w 1742798"/>
                <a:gd name="connsiteY6" fmla="*/ 2954270 h 3086712"/>
                <a:gd name="connsiteX7" fmla="*/ 19978 w 1742798"/>
                <a:gd name="connsiteY7" fmla="*/ 2953061 h 3086712"/>
                <a:gd name="connsiteX8" fmla="*/ 4 w 1742798"/>
                <a:gd name="connsiteY8" fmla="*/ 163312 h 3086712"/>
                <a:gd name="connsiteX9" fmla="*/ 133135 w 1742798"/>
                <a:gd name="connsiteY9" fmla="*/ 25124 h 308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2798" h="3086712">
                  <a:moveTo>
                    <a:pt x="1587803" y="6"/>
                  </a:moveTo>
                  <a:cubicBezTo>
                    <a:pt x="1661655" y="-705"/>
                    <a:pt x="1722100" y="58591"/>
                    <a:pt x="1722811" y="132443"/>
                  </a:cubicBezTo>
                  <a:cubicBezTo>
                    <a:pt x="1722820" y="132846"/>
                    <a:pt x="1722820" y="133249"/>
                    <a:pt x="1722820" y="133652"/>
                  </a:cubicBezTo>
                  <a:lnTo>
                    <a:pt x="1742794" y="2923486"/>
                  </a:lnTo>
                  <a:cubicBezTo>
                    <a:pt x="1743385" y="2998092"/>
                    <a:pt x="1684235" y="3059489"/>
                    <a:pt x="1609663" y="3061675"/>
                  </a:cubicBezTo>
                  <a:lnTo>
                    <a:pt x="154995" y="3086707"/>
                  </a:lnTo>
                  <a:cubicBezTo>
                    <a:pt x="81141" y="3087418"/>
                    <a:pt x="20695" y="3028122"/>
                    <a:pt x="19984" y="2954270"/>
                  </a:cubicBezTo>
                  <a:cubicBezTo>
                    <a:pt x="19981" y="2953867"/>
                    <a:pt x="19978" y="2953464"/>
                    <a:pt x="19978" y="2953061"/>
                  </a:cubicBezTo>
                  <a:lnTo>
                    <a:pt x="4" y="163312"/>
                  </a:lnTo>
                  <a:cubicBezTo>
                    <a:pt x="-587" y="88706"/>
                    <a:pt x="58561" y="27310"/>
                    <a:pt x="133135" y="25124"/>
                  </a:cubicBezTo>
                  <a:close/>
                </a:path>
              </a:pathLst>
            </a:custGeom>
            <a:solidFill>
              <a:schemeClr val="bg1"/>
            </a:solidFill>
            <a:ln w="8572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tlCol="0" anchor="t" anchorCtr="0"/>
            <a:lstStyle/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 err="1">
                  <a:latin typeface="DVOT-Surekh" panose="00000400000000000000" pitchFamily="2" charset="0"/>
                  <a:cs typeface="DVOT-Surekh" panose="00000400000000000000" pitchFamily="2" charset="0"/>
                </a:rPr>
                <a:t>Porposed</a:t>
              </a:r>
              <a:r>
                <a:rPr lang="en-US" sz="1400" dirty="0">
                  <a:latin typeface="DVOT-Surekh" panose="00000400000000000000" pitchFamily="2" charset="0"/>
                  <a:cs typeface="DVOT-Surekh" panose="00000400000000000000" pitchFamily="2" charset="0"/>
                </a:rPr>
                <a:t> Scrap Material Hub</a:t>
              </a:r>
            </a:p>
            <a:p>
              <a:endParaRPr lang="en-US" sz="1400" dirty="0">
                <a:latin typeface="DVOT-Surekh" panose="00000400000000000000" pitchFamily="2" charset="0"/>
                <a:cs typeface="DVOT-Surekh" panose="00000400000000000000" pitchFamily="2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dirty="0">
                  <a:latin typeface="DVOT-Surekh" panose="00000400000000000000" pitchFamily="2" charset="0"/>
                  <a:cs typeface="DVOT-Surekh" panose="00000400000000000000" pitchFamily="2" charset="0"/>
                </a:rPr>
                <a:t>Location – </a:t>
              </a:r>
              <a:r>
                <a:rPr lang="en-US" sz="1400" dirty="0" err="1">
                  <a:latin typeface="DVOT-Surekh" panose="00000400000000000000" pitchFamily="2" charset="0"/>
                  <a:cs typeface="DVOT-Surekh" panose="00000400000000000000" pitchFamily="2" charset="0"/>
                </a:rPr>
                <a:t>Bhusawal</a:t>
              </a:r>
              <a:endParaRPr lang="en-US" sz="1400" dirty="0">
                <a:latin typeface="DVOT-Surekh" panose="00000400000000000000" pitchFamily="2" charset="0"/>
                <a:cs typeface="DVOT-Surekh" panose="00000400000000000000" pitchFamily="2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sz="1400" dirty="0">
                <a:latin typeface="DVOT-Surekh" panose="00000400000000000000" pitchFamily="2" charset="0"/>
                <a:cs typeface="DVOT-Surekh" panose="00000400000000000000" pitchFamily="2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IN" sz="1400" dirty="0">
                  <a:latin typeface="DVOT-Surekh" panose="00000400000000000000" pitchFamily="2" charset="0"/>
                  <a:cs typeface="DVOT-Surekh" panose="00000400000000000000" pitchFamily="2" charset="0"/>
                </a:rPr>
                <a:t>Electric Locomotive Yard is Located at </a:t>
              </a:r>
              <a:r>
                <a:rPr lang="en-IN" sz="1400" dirty="0" err="1">
                  <a:latin typeface="DVOT-Surekh" panose="00000400000000000000" pitchFamily="2" charset="0"/>
                  <a:cs typeface="DVOT-Surekh" panose="00000400000000000000" pitchFamily="2" charset="0"/>
                </a:rPr>
                <a:t>Bhusawal</a:t>
              </a:r>
              <a:r>
                <a:rPr lang="en-IN" sz="1400" dirty="0">
                  <a:latin typeface="DVOT-Surekh" panose="00000400000000000000" pitchFamily="2" charset="0"/>
                  <a:cs typeface="DVOT-Surekh" panose="00000400000000000000" pitchFamily="2" charset="0"/>
                </a:rPr>
                <a:t>, with Divisional Headquarter and Railway Junction with connection of main cities in country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IN" sz="1400" dirty="0">
                <a:latin typeface="DVOT-Surekh" panose="00000400000000000000" pitchFamily="2" charset="0"/>
                <a:cs typeface="DVOT-Surekh" panose="00000400000000000000" pitchFamily="2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IN" sz="1400" b="1" dirty="0">
                  <a:latin typeface="DVOT-Surekh" panose="00000400000000000000" pitchFamily="2" charset="0"/>
                  <a:cs typeface="DVOT-Surekh" panose="00000400000000000000" pitchFamily="2" charset="0"/>
                </a:rPr>
                <a:t>Proposed to Establish Metal Recycle Unit at </a:t>
              </a:r>
              <a:r>
                <a:rPr lang="en-IN" sz="1400" b="1" dirty="0" err="1">
                  <a:latin typeface="DVOT-Surekh" panose="00000400000000000000" pitchFamily="2" charset="0"/>
                  <a:cs typeface="DVOT-Surekh" panose="00000400000000000000" pitchFamily="2" charset="0"/>
                </a:rPr>
                <a:t>Bhusawal</a:t>
              </a:r>
              <a:r>
                <a:rPr lang="en-IN" sz="1400" b="1" dirty="0">
                  <a:latin typeface="DVOT-Surekh" panose="00000400000000000000" pitchFamily="2" charset="0"/>
                  <a:cs typeface="DVOT-Surekh" panose="00000400000000000000" pitchFamily="2" charset="0"/>
                </a:rPr>
                <a:t> MIDC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IN" sz="1400" b="1" dirty="0">
                <a:latin typeface="DVOT-Surekh" panose="00000400000000000000" pitchFamily="2" charset="0"/>
                <a:cs typeface="DVOT-Surekh" panose="00000400000000000000" pitchFamily="2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IN" sz="1400" dirty="0">
                  <a:latin typeface="DVOT-Surekh" panose="00000400000000000000" pitchFamily="2" charset="0"/>
                  <a:cs typeface="DVOT-Surekh" panose="00000400000000000000" pitchFamily="2" charset="0"/>
                </a:rPr>
                <a:t>Scrap will be proposed to recycle in following two parts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IN" sz="1400" dirty="0">
                  <a:latin typeface="DVOT-Surekh" panose="00000400000000000000" pitchFamily="2" charset="0"/>
                  <a:cs typeface="DVOT-Surekh" panose="00000400000000000000" pitchFamily="2" charset="0"/>
                </a:rPr>
                <a:t>Railway Spare Parts</a:t>
              </a: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r>
                <a:rPr lang="en-IN" sz="1400" dirty="0">
                  <a:latin typeface="DVOT-Surekh" panose="00000400000000000000" pitchFamily="2" charset="0"/>
                  <a:cs typeface="DVOT-Surekh" panose="00000400000000000000" pitchFamily="2" charset="0"/>
                </a:rPr>
                <a:t>Automobile Parts</a:t>
              </a:r>
              <a:endParaRPr lang="en-US" sz="1400" dirty="0">
                <a:latin typeface="DVOT-Surekh" panose="00000400000000000000" pitchFamily="2" charset="0"/>
                <a:cs typeface="DVOT-Surekh" panose="00000400000000000000" pitchFamily="2" charset="0"/>
              </a:endParaRPr>
            </a:p>
            <a:p>
              <a:pPr marL="742950" lvl="1" indent="-285750">
                <a:buFont typeface="Wingdings" panose="05000000000000000000" pitchFamily="2" charset="2"/>
                <a:buChar char="Ø"/>
              </a:pPr>
              <a:endParaRPr lang="en-IN" sz="1400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2342E27-BCF3-6CC4-46CF-68AFD36C84CC}"/>
                </a:ext>
              </a:extLst>
            </p:cNvPr>
            <p:cNvSpPr/>
            <p:nvPr/>
          </p:nvSpPr>
          <p:spPr>
            <a:xfrm>
              <a:off x="3177001" y="995273"/>
              <a:ext cx="2732023" cy="754724"/>
            </a:xfrm>
            <a:custGeom>
              <a:avLst/>
              <a:gdLst>
                <a:gd name="connsiteX0" fmla="*/ 1703613 w 1703612"/>
                <a:gd name="connsiteY0" fmla="*/ 0 h 598446"/>
                <a:gd name="connsiteX1" fmla="*/ 1702499 w 1703612"/>
                <a:gd name="connsiteY1" fmla="*/ 330041 h 598446"/>
                <a:gd name="connsiteX2" fmla="*/ 1506017 w 1703612"/>
                <a:gd name="connsiteY2" fmla="*/ 580358 h 598446"/>
                <a:gd name="connsiteX3" fmla="*/ 0 w 1703612"/>
                <a:gd name="connsiteY3" fmla="*/ 598446 h 598446"/>
                <a:gd name="connsiteX4" fmla="*/ 1114 w 1703612"/>
                <a:gd name="connsiteY4" fmla="*/ 268491 h 598446"/>
                <a:gd name="connsiteX5" fmla="*/ 197596 w 1703612"/>
                <a:gd name="connsiteY5" fmla="*/ 18174 h 598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3612" h="598446">
                  <a:moveTo>
                    <a:pt x="1703613" y="0"/>
                  </a:moveTo>
                  <a:lnTo>
                    <a:pt x="1702499" y="330041"/>
                  </a:lnTo>
                  <a:cubicBezTo>
                    <a:pt x="1702070" y="466344"/>
                    <a:pt x="1613602" y="578644"/>
                    <a:pt x="1506017" y="580358"/>
                  </a:cubicBezTo>
                  <a:lnTo>
                    <a:pt x="0" y="598446"/>
                  </a:lnTo>
                  <a:lnTo>
                    <a:pt x="1114" y="268491"/>
                  </a:lnTo>
                  <a:cubicBezTo>
                    <a:pt x="1629" y="132102"/>
                    <a:pt x="90011" y="19459"/>
                    <a:pt x="197596" y="18174"/>
                  </a:cubicBezTo>
                  <a:close/>
                </a:path>
              </a:pathLst>
            </a:custGeom>
            <a:solidFill>
              <a:schemeClr val="accent2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IRON / STEEL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536A444-DAD2-6B48-48B0-38F6AEC4734A}"/>
                </a:ext>
              </a:extLst>
            </p:cNvPr>
            <p:cNvSpPr/>
            <p:nvPr/>
          </p:nvSpPr>
          <p:spPr>
            <a:xfrm>
              <a:off x="6233591" y="815638"/>
              <a:ext cx="2754114" cy="5634194"/>
            </a:xfrm>
            <a:custGeom>
              <a:avLst/>
              <a:gdLst>
                <a:gd name="connsiteX0" fmla="*/ 1587803 w 1742798"/>
                <a:gd name="connsiteY0" fmla="*/ 6 h 3086712"/>
                <a:gd name="connsiteX1" fmla="*/ 1722811 w 1742798"/>
                <a:gd name="connsiteY1" fmla="*/ 132443 h 3086712"/>
                <a:gd name="connsiteX2" fmla="*/ 1722820 w 1742798"/>
                <a:gd name="connsiteY2" fmla="*/ 133652 h 3086712"/>
                <a:gd name="connsiteX3" fmla="*/ 1742794 w 1742798"/>
                <a:gd name="connsiteY3" fmla="*/ 2923486 h 3086712"/>
                <a:gd name="connsiteX4" fmla="*/ 1609663 w 1742798"/>
                <a:gd name="connsiteY4" fmla="*/ 3061675 h 3086712"/>
                <a:gd name="connsiteX5" fmla="*/ 154995 w 1742798"/>
                <a:gd name="connsiteY5" fmla="*/ 3086707 h 3086712"/>
                <a:gd name="connsiteX6" fmla="*/ 19984 w 1742798"/>
                <a:gd name="connsiteY6" fmla="*/ 2954270 h 3086712"/>
                <a:gd name="connsiteX7" fmla="*/ 19978 w 1742798"/>
                <a:gd name="connsiteY7" fmla="*/ 2953061 h 3086712"/>
                <a:gd name="connsiteX8" fmla="*/ 4 w 1742798"/>
                <a:gd name="connsiteY8" fmla="*/ 163312 h 3086712"/>
                <a:gd name="connsiteX9" fmla="*/ 133135 w 1742798"/>
                <a:gd name="connsiteY9" fmla="*/ 25124 h 308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2798" h="3086712">
                  <a:moveTo>
                    <a:pt x="1587803" y="6"/>
                  </a:moveTo>
                  <a:cubicBezTo>
                    <a:pt x="1661655" y="-705"/>
                    <a:pt x="1722100" y="58591"/>
                    <a:pt x="1722811" y="132443"/>
                  </a:cubicBezTo>
                  <a:cubicBezTo>
                    <a:pt x="1722820" y="132846"/>
                    <a:pt x="1722820" y="133249"/>
                    <a:pt x="1722820" y="133652"/>
                  </a:cubicBezTo>
                  <a:lnTo>
                    <a:pt x="1742794" y="2923486"/>
                  </a:lnTo>
                  <a:cubicBezTo>
                    <a:pt x="1743385" y="2998092"/>
                    <a:pt x="1684235" y="3059489"/>
                    <a:pt x="1609663" y="3061675"/>
                  </a:cubicBezTo>
                  <a:lnTo>
                    <a:pt x="154995" y="3086707"/>
                  </a:lnTo>
                  <a:cubicBezTo>
                    <a:pt x="81141" y="3087418"/>
                    <a:pt x="20695" y="3028122"/>
                    <a:pt x="19984" y="2954270"/>
                  </a:cubicBezTo>
                  <a:cubicBezTo>
                    <a:pt x="19981" y="2953867"/>
                    <a:pt x="19978" y="2953464"/>
                    <a:pt x="19978" y="2953061"/>
                  </a:cubicBezTo>
                  <a:lnTo>
                    <a:pt x="4" y="163312"/>
                  </a:lnTo>
                  <a:cubicBezTo>
                    <a:pt x="-587" y="88706"/>
                    <a:pt x="58561" y="27310"/>
                    <a:pt x="133135" y="25124"/>
                  </a:cubicBezTo>
                  <a:close/>
                </a:path>
              </a:pathLst>
            </a:custGeom>
            <a:solidFill>
              <a:schemeClr val="bg1"/>
            </a:solidFill>
            <a:ln w="8572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tlCol="0" anchor="t" anchorCtr="0"/>
            <a:lstStyle/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sz="1400" dirty="0">
                  <a:latin typeface="DVOT-Surekh" panose="00000400000000000000" pitchFamily="2" charset="0"/>
                  <a:cs typeface="DVOT-Surekh" panose="00000400000000000000" pitchFamily="2" charset="0"/>
                </a:rPr>
                <a:t>Nearly 8000 Gold Craftsman (</a:t>
              </a:r>
              <a:r>
                <a:rPr lang="en-US" sz="1400" dirty="0" err="1">
                  <a:latin typeface="DVOT-Surekh" panose="00000400000000000000" pitchFamily="2" charset="0"/>
                  <a:cs typeface="DVOT-Surekh" panose="00000400000000000000" pitchFamily="2" charset="0"/>
                </a:rPr>
                <a:t>Karagir</a:t>
              </a:r>
              <a:r>
                <a:rPr lang="en-US" sz="1400" dirty="0">
                  <a:latin typeface="DVOT-Surekh" panose="00000400000000000000" pitchFamily="2" charset="0"/>
                  <a:cs typeface="DVOT-Surekh" panose="00000400000000000000" pitchFamily="2" charset="0"/>
                </a:rPr>
                <a:t>) working in Jalgaon with Good Market of Gold</a:t>
              </a:r>
            </a:p>
            <a:p>
              <a:endParaRPr lang="en-US" sz="600" dirty="0">
                <a:latin typeface="DVOT-Surekh" panose="00000400000000000000" pitchFamily="2" charset="0"/>
                <a:cs typeface="DVOT-Surekh" panose="00000400000000000000" pitchFamily="2" charset="0"/>
              </a:endParaRPr>
            </a:p>
            <a:p>
              <a:pPr marL="342900" indent="-342900" algn="just">
                <a:buFont typeface="Wingdings" panose="05000000000000000000" pitchFamily="2" charset="2"/>
                <a:buChar char="Ø"/>
              </a:pPr>
              <a:r>
                <a:rPr lang="en-IN" sz="1400" b="1" dirty="0">
                  <a:effectLst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rPr>
                <a:t>Objective:</a:t>
              </a:r>
              <a:r>
                <a:rPr lang="en-IN" sz="1400" dirty="0">
                  <a:effectLst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rPr>
                <a:t> Establish Jalgaon as a leading gold thread and </a:t>
              </a:r>
              <a:r>
                <a:rPr lang="en-IN" sz="1400" dirty="0" err="1">
                  <a:effectLst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rPr>
                <a:t>jewelry</a:t>
              </a:r>
              <a:r>
                <a:rPr lang="en-IN" sz="1400" dirty="0">
                  <a:effectLst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rPr>
                <a:t> manufacturing hub, connecting with designers and shops nationally and internationally.</a:t>
              </a:r>
            </a:p>
            <a:p>
              <a:endParaRPr lang="en-US" sz="800" dirty="0">
                <a:latin typeface="DVOT-Surekh" panose="00000400000000000000" pitchFamily="2" charset="0"/>
                <a:cs typeface="DVOT-Surekh" panose="00000400000000000000" pitchFamily="2" charset="0"/>
              </a:endParaRPr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IN" sz="1400" dirty="0"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rPr>
                <a:t>Set up a gold thread manufacturing Unit</a:t>
              </a:r>
            </a:p>
            <a:p>
              <a:endParaRPr lang="en-US" sz="800" dirty="0">
                <a:latin typeface="DVOT-Surekh" panose="00000400000000000000" pitchFamily="2" charset="0"/>
                <a:cs typeface="DVOT-Surekh" panose="00000400000000000000" pitchFamily="2" charset="0"/>
              </a:endParaRPr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IN" sz="1400" b="1" dirty="0"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rPr>
                <a:t>Location </a:t>
              </a:r>
              <a:r>
                <a:rPr lang="en-IN" sz="1400" dirty="0"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rPr>
                <a:t>– Jalgaon</a:t>
              </a:r>
            </a:p>
            <a:p>
              <a:endParaRPr lang="en-US" sz="800" dirty="0">
                <a:latin typeface="DVOT-Surekh" panose="00000400000000000000" pitchFamily="2" charset="0"/>
                <a:cs typeface="DVOT-Surekh" panose="00000400000000000000" pitchFamily="2" charset="0"/>
              </a:endParaRPr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IN" sz="1400" dirty="0"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rPr>
                <a:t>To Set up online Platform for small gold manufacturer to connect nationally and internationally with Safe Courier System in Cluster Form</a:t>
              </a:r>
              <a:endParaRPr lang="en-US" sz="1400" dirty="0"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E063B0-6D15-E365-DBF0-50535B09EF1D}"/>
                </a:ext>
              </a:extLst>
            </p:cNvPr>
            <p:cNvSpPr/>
            <p:nvPr/>
          </p:nvSpPr>
          <p:spPr>
            <a:xfrm>
              <a:off x="6223355" y="966698"/>
              <a:ext cx="2732023" cy="754724"/>
            </a:xfrm>
            <a:custGeom>
              <a:avLst/>
              <a:gdLst>
                <a:gd name="connsiteX0" fmla="*/ 1703613 w 1703612"/>
                <a:gd name="connsiteY0" fmla="*/ 0 h 598446"/>
                <a:gd name="connsiteX1" fmla="*/ 1702499 w 1703612"/>
                <a:gd name="connsiteY1" fmla="*/ 330041 h 598446"/>
                <a:gd name="connsiteX2" fmla="*/ 1506017 w 1703612"/>
                <a:gd name="connsiteY2" fmla="*/ 580358 h 598446"/>
                <a:gd name="connsiteX3" fmla="*/ 0 w 1703612"/>
                <a:gd name="connsiteY3" fmla="*/ 598446 h 598446"/>
                <a:gd name="connsiteX4" fmla="*/ 1114 w 1703612"/>
                <a:gd name="connsiteY4" fmla="*/ 268491 h 598446"/>
                <a:gd name="connsiteX5" fmla="*/ 197596 w 1703612"/>
                <a:gd name="connsiteY5" fmla="*/ 18174 h 598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3612" h="598446">
                  <a:moveTo>
                    <a:pt x="1703613" y="0"/>
                  </a:moveTo>
                  <a:lnTo>
                    <a:pt x="1702499" y="330041"/>
                  </a:lnTo>
                  <a:cubicBezTo>
                    <a:pt x="1702070" y="466344"/>
                    <a:pt x="1613602" y="578644"/>
                    <a:pt x="1506017" y="580358"/>
                  </a:cubicBezTo>
                  <a:lnTo>
                    <a:pt x="0" y="598446"/>
                  </a:lnTo>
                  <a:lnTo>
                    <a:pt x="1114" y="268491"/>
                  </a:lnTo>
                  <a:cubicBezTo>
                    <a:pt x="1629" y="132102"/>
                    <a:pt x="90011" y="19459"/>
                    <a:pt x="197596" y="18174"/>
                  </a:cubicBezTo>
                  <a:close/>
                </a:path>
              </a:pathLst>
            </a:custGeom>
            <a:solidFill>
              <a:schemeClr val="accent3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GOLD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910F842-6797-43C5-1FF0-191DD8084B7D}"/>
                </a:ext>
              </a:extLst>
            </p:cNvPr>
            <p:cNvSpPr/>
            <p:nvPr/>
          </p:nvSpPr>
          <p:spPr>
            <a:xfrm>
              <a:off x="9279945" y="815638"/>
              <a:ext cx="2754114" cy="5634194"/>
            </a:xfrm>
            <a:custGeom>
              <a:avLst/>
              <a:gdLst>
                <a:gd name="connsiteX0" fmla="*/ 1587803 w 1742798"/>
                <a:gd name="connsiteY0" fmla="*/ 6 h 3086712"/>
                <a:gd name="connsiteX1" fmla="*/ 1722811 w 1742798"/>
                <a:gd name="connsiteY1" fmla="*/ 132443 h 3086712"/>
                <a:gd name="connsiteX2" fmla="*/ 1722820 w 1742798"/>
                <a:gd name="connsiteY2" fmla="*/ 133652 h 3086712"/>
                <a:gd name="connsiteX3" fmla="*/ 1742794 w 1742798"/>
                <a:gd name="connsiteY3" fmla="*/ 2923486 h 3086712"/>
                <a:gd name="connsiteX4" fmla="*/ 1609663 w 1742798"/>
                <a:gd name="connsiteY4" fmla="*/ 3061675 h 3086712"/>
                <a:gd name="connsiteX5" fmla="*/ 154995 w 1742798"/>
                <a:gd name="connsiteY5" fmla="*/ 3086707 h 3086712"/>
                <a:gd name="connsiteX6" fmla="*/ 19984 w 1742798"/>
                <a:gd name="connsiteY6" fmla="*/ 2954270 h 3086712"/>
                <a:gd name="connsiteX7" fmla="*/ 19978 w 1742798"/>
                <a:gd name="connsiteY7" fmla="*/ 2953061 h 3086712"/>
                <a:gd name="connsiteX8" fmla="*/ 4 w 1742798"/>
                <a:gd name="connsiteY8" fmla="*/ 163312 h 3086712"/>
                <a:gd name="connsiteX9" fmla="*/ 133135 w 1742798"/>
                <a:gd name="connsiteY9" fmla="*/ 25124 h 308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2798" h="3086712">
                  <a:moveTo>
                    <a:pt x="1587803" y="6"/>
                  </a:moveTo>
                  <a:cubicBezTo>
                    <a:pt x="1661655" y="-705"/>
                    <a:pt x="1722100" y="58591"/>
                    <a:pt x="1722811" y="132443"/>
                  </a:cubicBezTo>
                  <a:cubicBezTo>
                    <a:pt x="1722820" y="132846"/>
                    <a:pt x="1722820" y="133249"/>
                    <a:pt x="1722820" y="133652"/>
                  </a:cubicBezTo>
                  <a:lnTo>
                    <a:pt x="1742794" y="2923486"/>
                  </a:lnTo>
                  <a:cubicBezTo>
                    <a:pt x="1743385" y="2998092"/>
                    <a:pt x="1684235" y="3059489"/>
                    <a:pt x="1609663" y="3061675"/>
                  </a:cubicBezTo>
                  <a:lnTo>
                    <a:pt x="154995" y="3086707"/>
                  </a:lnTo>
                  <a:cubicBezTo>
                    <a:pt x="81141" y="3087418"/>
                    <a:pt x="20695" y="3028122"/>
                    <a:pt x="19984" y="2954270"/>
                  </a:cubicBezTo>
                  <a:cubicBezTo>
                    <a:pt x="19981" y="2953867"/>
                    <a:pt x="19978" y="2953464"/>
                    <a:pt x="19978" y="2953061"/>
                  </a:cubicBezTo>
                  <a:lnTo>
                    <a:pt x="4" y="163312"/>
                  </a:lnTo>
                  <a:cubicBezTo>
                    <a:pt x="-587" y="88706"/>
                    <a:pt x="58561" y="27310"/>
                    <a:pt x="133135" y="25124"/>
                  </a:cubicBezTo>
                  <a:close/>
                </a:path>
              </a:pathLst>
            </a:custGeom>
            <a:solidFill>
              <a:schemeClr val="bg1"/>
            </a:solidFill>
            <a:ln w="8572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tlCol="0" anchor="t" anchorCtr="0"/>
            <a:lstStyle/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sz="700" dirty="0">
                <a:latin typeface="DVOT-Surekh" panose="00000400000000000000" pitchFamily="2" charset="0"/>
                <a:cs typeface="DVOT-Surekh" panose="00000400000000000000" pitchFamily="2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300" dirty="0">
                  <a:latin typeface="DVOT-Surekh" panose="00000400000000000000" pitchFamily="2" charset="0"/>
                  <a:cs typeface="DVOT-Surekh" panose="00000400000000000000" pitchFamily="2" charset="0"/>
                </a:rPr>
                <a:t>Jalgaon offers the advantage of </a:t>
              </a:r>
              <a:r>
                <a:rPr lang="en-US" sz="1300" b="1" dirty="0">
                  <a:latin typeface="DVOT-Surekh" panose="00000400000000000000" pitchFamily="2" charset="0"/>
                  <a:cs typeface="DVOT-Surekh" panose="00000400000000000000" pitchFamily="2" charset="0"/>
                </a:rPr>
                <a:t>good transportation links</a:t>
              </a:r>
              <a:r>
                <a:rPr lang="en-US" sz="1300" dirty="0">
                  <a:latin typeface="DVOT-Surekh" panose="00000400000000000000" pitchFamily="2" charset="0"/>
                  <a:cs typeface="DVOT-Surekh" panose="00000400000000000000" pitchFamily="2" charset="0"/>
                </a:rPr>
                <a:t> (via rail and road), proximity to suppliers, and access to a skilled workforce.</a:t>
              </a:r>
              <a:endParaRPr lang="en-US" sz="1300" b="1" dirty="0">
                <a:latin typeface="DVOT-Surekh" panose="00000400000000000000" pitchFamily="2" charset="0"/>
                <a:cs typeface="DVOT-Surekh" panose="00000400000000000000" pitchFamily="2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300" dirty="0">
                  <a:latin typeface="DVOT-Surekh" panose="00000400000000000000" pitchFamily="2" charset="0"/>
                  <a:cs typeface="DVOT-Surekh" panose="00000400000000000000" pitchFamily="2" charset="0"/>
                </a:rPr>
                <a:t>Maharashtra’s access to ports and industrial supply chains can help streamline sourcing of raw material to this industry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300" b="1" dirty="0">
                  <a:latin typeface="DVOT-Surekh" panose="00000400000000000000" pitchFamily="2" charset="0"/>
                  <a:cs typeface="DVOT-Surekh" panose="00000400000000000000" pitchFamily="2" charset="0"/>
                </a:rPr>
                <a:t>Location </a:t>
              </a:r>
              <a:r>
                <a:rPr lang="en-US" sz="1300" dirty="0">
                  <a:latin typeface="DVOT-Surekh" panose="00000400000000000000" pitchFamily="2" charset="0"/>
                  <a:cs typeface="DVOT-Surekh" panose="00000400000000000000" pitchFamily="2" charset="0"/>
                </a:rPr>
                <a:t>– Jalgaon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sz="1400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sz="1400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sz="1400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sz="500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350" dirty="0">
                  <a:latin typeface="DVOT-Surekh" panose="00000400000000000000" pitchFamily="2" charset="0"/>
                  <a:cs typeface="DVOT-Surekh" panose="00000400000000000000" pitchFamily="2" charset="0"/>
                </a:rPr>
                <a:t>There is number of manufacturers of Plastic things in Jalgaon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350" dirty="0">
                  <a:latin typeface="DVOT-Surekh" panose="00000400000000000000" pitchFamily="2" charset="0"/>
                  <a:cs typeface="DVOT-Surekh" panose="00000400000000000000" pitchFamily="2" charset="0"/>
                </a:rPr>
                <a:t>Plastic industry if facing several Problems turns into closing units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350" dirty="0">
                  <a:latin typeface="DVOT-Surekh" panose="00000400000000000000" pitchFamily="2" charset="0"/>
                  <a:cs typeface="DVOT-Surekh" panose="00000400000000000000" pitchFamily="2" charset="0"/>
                </a:rPr>
                <a:t>To promote Plastic Industry Power Subsidies to be given for industries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sz="1400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sz="1400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sz="1400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sz="1400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sz="1400" dirty="0"/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sz="1400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C6F61C4-787F-BF38-5509-6459429F2D13}"/>
                </a:ext>
              </a:extLst>
            </p:cNvPr>
            <p:cNvSpPr/>
            <p:nvPr/>
          </p:nvSpPr>
          <p:spPr>
            <a:xfrm>
              <a:off x="9278525" y="957173"/>
              <a:ext cx="2732023" cy="754724"/>
            </a:xfrm>
            <a:custGeom>
              <a:avLst/>
              <a:gdLst>
                <a:gd name="connsiteX0" fmla="*/ 1703613 w 1703612"/>
                <a:gd name="connsiteY0" fmla="*/ 0 h 598446"/>
                <a:gd name="connsiteX1" fmla="*/ 1702499 w 1703612"/>
                <a:gd name="connsiteY1" fmla="*/ 330041 h 598446"/>
                <a:gd name="connsiteX2" fmla="*/ 1506017 w 1703612"/>
                <a:gd name="connsiteY2" fmla="*/ 580358 h 598446"/>
                <a:gd name="connsiteX3" fmla="*/ 0 w 1703612"/>
                <a:gd name="connsiteY3" fmla="*/ 598446 h 598446"/>
                <a:gd name="connsiteX4" fmla="*/ 1114 w 1703612"/>
                <a:gd name="connsiteY4" fmla="*/ 268491 h 598446"/>
                <a:gd name="connsiteX5" fmla="*/ 197596 w 1703612"/>
                <a:gd name="connsiteY5" fmla="*/ 18174 h 598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3612" h="598446">
                  <a:moveTo>
                    <a:pt x="1703613" y="0"/>
                  </a:moveTo>
                  <a:lnTo>
                    <a:pt x="1702499" y="330041"/>
                  </a:lnTo>
                  <a:cubicBezTo>
                    <a:pt x="1702070" y="466344"/>
                    <a:pt x="1613602" y="578644"/>
                    <a:pt x="1506017" y="580358"/>
                  </a:cubicBezTo>
                  <a:lnTo>
                    <a:pt x="0" y="598446"/>
                  </a:lnTo>
                  <a:lnTo>
                    <a:pt x="1114" y="268491"/>
                  </a:lnTo>
                  <a:cubicBezTo>
                    <a:pt x="1629" y="132102"/>
                    <a:pt x="90011" y="19459"/>
                    <a:pt x="197596" y="18174"/>
                  </a:cubicBezTo>
                  <a:close/>
                </a:path>
              </a:pathLst>
            </a:custGeom>
            <a:solidFill>
              <a:schemeClr val="accent5"/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BATTERY INDUSTRY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2E37F82-725C-D8A4-E81A-E40FE128CB89}"/>
                </a:ext>
              </a:extLst>
            </p:cNvPr>
            <p:cNvSpPr/>
            <p:nvPr/>
          </p:nvSpPr>
          <p:spPr>
            <a:xfrm>
              <a:off x="9300044" y="3814673"/>
              <a:ext cx="2732023" cy="662077"/>
            </a:xfrm>
            <a:custGeom>
              <a:avLst/>
              <a:gdLst>
                <a:gd name="connsiteX0" fmla="*/ 1703613 w 1703612"/>
                <a:gd name="connsiteY0" fmla="*/ 0 h 598446"/>
                <a:gd name="connsiteX1" fmla="*/ 1702499 w 1703612"/>
                <a:gd name="connsiteY1" fmla="*/ 330041 h 598446"/>
                <a:gd name="connsiteX2" fmla="*/ 1506017 w 1703612"/>
                <a:gd name="connsiteY2" fmla="*/ 580358 h 598446"/>
                <a:gd name="connsiteX3" fmla="*/ 0 w 1703612"/>
                <a:gd name="connsiteY3" fmla="*/ 598446 h 598446"/>
                <a:gd name="connsiteX4" fmla="*/ 1114 w 1703612"/>
                <a:gd name="connsiteY4" fmla="*/ 268491 h 598446"/>
                <a:gd name="connsiteX5" fmla="*/ 197596 w 1703612"/>
                <a:gd name="connsiteY5" fmla="*/ 18174 h 598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3612" h="598446">
                  <a:moveTo>
                    <a:pt x="1703613" y="0"/>
                  </a:moveTo>
                  <a:lnTo>
                    <a:pt x="1702499" y="330041"/>
                  </a:lnTo>
                  <a:cubicBezTo>
                    <a:pt x="1702070" y="466344"/>
                    <a:pt x="1613602" y="578644"/>
                    <a:pt x="1506017" y="580358"/>
                  </a:cubicBezTo>
                  <a:lnTo>
                    <a:pt x="0" y="598446"/>
                  </a:lnTo>
                  <a:lnTo>
                    <a:pt x="1114" y="268491"/>
                  </a:lnTo>
                  <a:cubicBezTo>
                    <a:pt x="1629" y="132102"/>
                    <a:pt x="90011" y="19459"/>
                    <a:pt x="197596" y="18174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857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Plastic INDUSTRY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9B219F0-38B3-FE76-529E-CC2090F32781}"/>
              </a:ext>
            </a:extLst>
          </p:cNvPr>
          <p:cNvSpPr txBox="1"/>
          <p:nvPr/>
        </p:nvSpPr>
        <p:spPr>
          <a:xfrm>
            <a:off x="2771467" y="141043"/>
            <a:ext cx="6685280" cy="584775"/>
          </a:xfrm>
          <a:prstGeom prst="rect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1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75000"/>
                </a:schemeClr>
              </a:gs>
            </a:gsLst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Future Planned Industrial Clusters</a:t>
            </a:r>
            <a:endParaRPr lang="en-IN" sz="3200" dirty="0">
              <a:solidFill>
                <a:schemeClr val="bg1"/>
              </a:solidFill>
              <a:latin typeface="DVOT-Surekh" panose="00000400000000000000" pitchFamily="2" charset="0"/>
              <a:cs typeface="DVOT-Surekh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271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9937" y="819739"/>
            <a:ext cx="10515600" cy="915756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 algn="ctr"/>
            <a:r>
              <a:rPr lang="en-US" b="1" dirty="0">
                <a:solidFill>
                  <a:prstClr val="black">
                    <a:lumMod val="85000"/>
                    <a:lumOff val="15000"/>
                  </a:prstClr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Part 5 - Service Sector</a:t>
            </a:r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263697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Diagonal Corners Snipped 11">
            <a:extLst>
              <a:ext uri="{FF2B5EF4-FFF2-40B4-BE49-F238E27FC236}">
                <a16:creationId xmlns:a16="http://schemas.microsoft.com/office/drawing/2014/main" id="{61B4E9EB-9B3D-3490-55D7-1FD8BF30FA79}"/>
              </a:ext>
            </a:extLst>
          </p:cNvPr>
          <p:cNvSpPr/>
          <p:nvPr/>
        </p:nvSpPr>
        <p:spPr>
          <a:xfrm>
            <a:off x="4695825" y="1419224"/>
            <a:ext cx="3152775" cy="4600576"/>
          </a:xfrm>
          <a:prstGeom prst="snip2Diag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85750" indent="-285750">
              <a:buFont typeface="Wingdings" panose="05000000000000000000" pitchFamily="2" charset="2"/>
              <a:buChar char="Ø"/>
              <a:tabLst>
                <a:tab pos="266700" algn="l"/>
              </a:tabLst>
            </a:pPr>
            <a:endParaRPr lang="en-IN" sz="1300" dirty="0">
              <a:solidFill>
                <a:schemeClr val="tx1"/>
              </a:solidFill>
              <a:latin typeface="DVOT-Surekh" panose="00000400000000000000" pitchFamily="2" charset="0"/>
              <a:cs typeface="DVOT-Surekh" panose="000004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  <a:tabLst>
                <a:tab pos="266700" algn="l"/>
              </a:tabLst>
            </a:pPr>
            <a:endParaRPr lang="en-IN" sz="1300" dirty="0">
              <a:solidFill>
                <a:schemeClr val="tx1"/>
              </a:solidFill>
              <a:latin typeface="DVOT-Surekh" panose="00000400000000000000" pitchFamily="2" charset="0"/>
              <a:cs typeface="DVOT-Surekh" panose="000004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  <a:tabLst>
                <a:tab pos="266700" algn="l"/>
              </a:tabLst>
            </a:pPr>
            <a:endParaRPr lang="en-IN" sz="1200" dirty="0">
              <a:solidFill>
                <a:schemeClr val="tx1"/>
              </a:solidFill>
              <a:latin typeface="DVOT-Surekh" panose="00000400000000000000" pitchFamily="2" charset="0"/>
              <a:cs typeface="DVOT-Surekh" panose="000004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  <a:tabLst>
                <a:tab pos="266700" algn="l"/>
              </a:tabLst>
            </a:pPr>
            <a:endParaRPr lang="en-IN" sz="1200" dirty="0">
              <a:solidFill>
                <a:schemeClr val="tx1"/>
              </a:solidFill>
              <a:latin typeface="DVOT-Surekh" panose="00000400000000000000" pitchFamily="2" charset="0"/>
              <a:cs typeface="DVOT-Surekh" panose="000004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  <a:tabLst>
                <a:tab pos="266700" algn="l"/>
              </a:tabLst>
            </a:pPr>
            <a:endParaRPr lang="en-IN" sz="1200" dirty="0">
              <a:solidFill>
                <a:schemeClr val="tx1"/>
              </a:solidFill>
              <a:latin typeface="DVOT-Surekh" panose="00000400000000000000" pitchFamily="2" charset="0"/>
              <a:cs typeface="DVOT-Surekh" panose="000004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  <a:tabLst>
                <a:tab pos="266700" algn="l"/>
              </a:tabLst>
            </a:pPr>
            <a:endParaRPr lang="en-IN" sz="1200" dirty="0">
              <a:solidFill>
                <a:schemeClr val="tx1"/>
              </a:solidFill>
              <a:latin typeface="DVOT-Surekh" panose="00000400000000000000" pitchFamily="2" charset="0"/>
              <a:cs typeface="DVOT-Surekh" panose="000004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  <a:tabLst>
                <a:tab pos="266700" algn="l"/>
              </a:tabLst>
            </a:pPr>
            <a:r>
              <a:rPr lang="en-IN" sz="1200" dirty="0">
                <a:solidFill>
                  <a:schemeClr val="tx1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There is Big Medical Hub Developing by Support of </a:t>
            </a:r>
            <a:r>
              <a:rPr lang="en-IN" sz="1200" dirty="0" err="1">
                <a:solidFill>
                  <a:schemeClr val="tx1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Governemnt</a:t>
            </a:r>
            <a:r>
              <a:rPr lang="en-IN" sz="1200" dirty="0">
                <a:solidFill>
                  <a:schemeClr val="tx1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 with All </a:t>
            </a:r>
            <a:r>
              <a:rPr lang="en-IN" sz="1200" dirty="0" err="1">
                <a:solidFill>
                  <a:schemeClr val="tx1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Pathy’s</a:t>
            </a:r>
            <a:r>
              <a:rPr lang="en-IN" sz="1200" dirty="0">
                <a:solidFill>
                  <a:schemeClr val="tx1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 </a:t>
            </a:r>
            <a:r>
              <a:rPr lang="en-IN" sz="1200" b="1" dirty="0">
                <a:solidFill>
                  <a:schemeClr val="tx1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(Viz. Allopathy, Ayurveda, Homeopathy, Dental, </a:t>
            </a:r>
            <a:r>
              <a:rPr lang="en-IN" sz="1200" b="1" dirty="0" err="1">
                <a:solidFill>
                  <a:schemeClr val="tx1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Physiotherepy</a:t>
            </a:r>
            <a:r>
              <a:rPr lang="en-IN" sz="1200" b="1" dirty="0">
                <a:solidFill>
                  <a:schemeClr val="tx1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Ø"/>
              <a:tabLst>
                <a:tab pos="266700" algn="l"/>
              </a:tabLst>
            </a:pPr>
            <a:r>
              <a:rPr lang="en-IN" sz="1200" b="1" dirty="0">
                <a:solidFill>
                  <a:schemeClr val="tx1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Overall Bed Capacity - 850</a:t>
            </a:r>
          </a:p>
          <a:p>
            <a:pPr marL="285750" indent="-285750">
              <a:buFont typeface="Wingdings" panose="05000000000000000000" pitchFamily="2" charset="2"/>
              <a:buChar char="Ø"/>
              <a:tabLst>
                <a:tab pos="266700" algn="l"/>
              </a:tabLst>
            </a:pPr>
            <a:r>
              <a:rPr lang="en-IN" sz="1200" dirty="0">
                <a:solidFill>
                  <a:schemeClr val="tx1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Capacity of 150 MBBS Students, 70 MD MS Doctors in Various Streams for allopathy, 50 for Dental, 550 for Ayurveda, 160 for Homeopathy, Proposed Max 25 for </a:t>
            </a:r>
            <a:r>
              <a:rPr lang="en-IN" sz="1200" dirty="0" err="1">
                <a:solidFill>
                  <a:schemeClr val="tx1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Physiotherepy</a:t>
            </a:r>
            <a:endParaRPr lang="en-IN" sz="1200" dirty="0">
              <a:solidFill>
                <a:schemeClr val="tx1"/>
              </a:solidFill>
              <a:latin typeface="DVOT-Surekh" panose="00000400000000000000" pitchFamily="2" charset="0"/>
              <a:cs typeface="DVOT-Surekh" panose="000004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  <a:tabLst>
                <a:tab pos="266700" algn="l"/>
              </a:tabLst>
            </a:pPr>
            <a:r>
              <a:rPr lang="en-IN" sz="1200" dirty="0">
                <a:solidFill>
                  <a:schemeClr val="tx1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Proposed to give Good Treatments and Facilities Through Surgical </a:t>
            </a:r>
            <a:r>
              <a:rPr lang="en-IN" sz="1200" dirty="0" err="1">
                <a:solidFill>
                  <a:schemeClr val="tx1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Excellance</a:t>
            </a:r>
            <a:r>
              <a:rPr lang="en-IN" sz="1200" dirty="0">
                <a:solidFill>
                  <a:schemeClr val="tx1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 with providing all facilities in Hub.</a:t>
            </a:r>
          </a:p>
          <a:p>
            <a:pPr marL="285750" indent="-285750">
              <a:buFont typeface="Wingdings" panose="05000000000000000000" pitchFamily="2" charset="2"/>
              <a:buChar char="Ø"/>
              <a:tabLst>
                <a:tab pos="266700" algn="l"/>
              </a:tabLst>
            </a:pPr>
            <a:r>
              <a:rPr lang="en-IN" sz="1200" dirty="0">
                <a:solidFill>
                  <a:schemeClr val="tx1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It will Create 1100-2000 Jobs for Doctors, Nurse, </a:t>
            </a:r>
            <a:r>
              <a:rPr lang="en-IN" sz="1200" dirty="0" err="1">
                <a:solidFill>
                  <a:schemeClr val="tx1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Pharmauciticals</a:t>
            </a:r>
            <a:r>
              <a:rPr lang="en-IN" sz="1200" dirty="0">
                <a:solidFill>
                  <a:schemeClr val="tx1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, Admin &amp; Support </a:t>
            </a:r>
          </a:p>
          <a:p>
            <a:pPr marL="285750" indent="-285750">
              <a:buFont typeface="Wingdings" panose="05000000000000000000" pitchFamily="2" charset="2"/>
              <a:buChar char="Ø"/>
              <a:tabLst>
                <a:tab pos="266700" algn="l"/>
              </a:tabLst>
            </a:pPr>
            <a:endParaRPr lang="en-IN" sz="1400" dirty="0">
              <a:solidFill>
                <a:schemeClr val="tx1"/>
              </a:solidFill>
              <a:latin typeface="DVOT-Surekh" panose="00000400000000000000" pitchFamily="2" charset="0"/>
              <a:cs typeface="DVOT-Surekh" panose="000004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  <a:tabLst>
                <a:tab pos="266700" algn="l"/>
              </a:tabLst>
            </a:pPr>
            <a:endParaRPr lang="en-IN" sz="1400" dirty="0">
              <a:solidFill>
                <a:schemeClr val="tx1"/>
              </a:solidFill>
              <a:latin typeface="DVOT-Surekh" panose="00000400000000000000" pitchFamily="2" charset="0"/>
              <a:cs typeface="DVOT-Surekh" panose="00000400000000000000" pitchFamily="2" charset="0"/>
            </a:endParaRPr>
          </a:p>
        </p:txBody>
      </p:sp>
      <p:sp>
        <p:nvSpPr>
          <p:cNvPr id="16" name="Rectangle: Top Corners One Rounded and One Snipped 15">
            <a:extLst>
              <a:ext uri="{FF2B5EF4-FFF2-40B4-BE49-F238E27FC236}">
                <a16:creationId xmlns:a16="http://schemas.microsoft.com/office/drawing/2014/main" id="{CCE58D3F-DD75-7329-039D-AD88DCFA1466}"/>
              </a:ext>
            </a:extLst>
          </p:cNvPr>
          <p:cNvSpPr/>
          <p:nvPr/>
        </p:nvSpPr>
        <p:spPr>
          <a:xfrm>
            <a:off x="4695824" y="1419224"/>
            <a:ext cx="3152775" cy="838201"/>
          </a:xfrm>
          <a:prstGeom prst="snipRoundRect">
            <a:avLst>
              <a:gd name="adj1" fmla="val 16667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latin typeface="DVOT-Surekh" panose="00000400000000000000" pitchFamily="2" charset="0"/>
                <a:cs typeface="DVOT-Surekh" panose="00000400000000000000" pitchFamily="2" charset="0"/>
              </a:rPr>
              <a:t>Medical Hub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9C43426-0BA4-912C-CF30-B8D8DC342C0C}"/>
              </a:ext>
            </a:extLst>
          </p:cNvPr>
          <p:cNvGrpSpPr/>
          <p:nvPr/>
        </p:nvGrpSpPr>
        <p:grpSpPr>
          <a:xfrm>
            <a:off x="595310" y="1419224"/>
            <a:ext cx="3152776" cy="4600576"/>
            <a:chOff x="1038224" y="1571624"/>
            <a:chExt cx="3152776" cy="4600576"/>
          </a:xfrm>
        </p:grpSpPr>
        <p:sp>
          <p:nvSpPr>
            <p:cNvPr id="19" name="Rectangle: Diagonal Corners Snipped 18">
              <a:extLst>
                <a:ext uri="{FF2B5EF4-FFF2-40B4-BE49-F238E27FC236}">
                  <a16:creationId xmlns:a16="http://schemas.microsoft.com/office/drawing/2014/main" id="{38D586B9-DEB5-15AA-EE10-6155284D2149}"/>
                </a:ext>
              </a:extLst>
            </p:cNvPr>
            <p:cNvSpPr/>
            <p:nvPr/>
          </p:nvSpPr>
          <p:spPr>
            <a:xfrm>
              <a:off x="1038225" y="1571624"/>
              <a:ext cx="3152775" cy="4600576"/>
            </a:xfrm>
            <a:prstGeom prst="snip2Diag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285750" indent="-285750">
                <a:buFont typeface="Wingdings" panose="05000000000000000000" pitchFamily="2" charset="2"/>
                <a:buChar char="Ø"/>
                <a:tabLst>
                  <a:tab pos="266700" algn="l"/>
                </a:tabLst>
              </a:pPr>
              <a:endParaRPr lang="en-IN" sz="1300" dirty="0">
                <a:solidFill>
                  <a:schemeClr val="tx1"/>
                </a:solidFill>
                <a:latin typeface="DVOT-Surekh" panose="00000400000000000000" pitchFamily="2" charset="0"/>
                <a:cs typeface="DVOT-Surekh" panose="00000400000000000000" pitchFamily="2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  <a:tabLst>
                  <a:tab pos="266700" algn="l"/>
                </a:tabLst>
              </a:pPr>
              <a:endParaRPr lang="en-IN" sz="1300" dirty="0">
                <a:solidFill>
                  <a:schemeClr val="tx1"/>
                </a:solidFill>
                <a:latin typeface="DVOT-Surekh" panose="00000400000000000000" pitchFamily="2" charset="0"/>
                <a:cs typeface="DVOT-Surekh" panose="00000400000000000000" pitchFamily="2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  <a:tabLst>
                  <a:tab pos="266700" algn="l"/>
                </a:tabLst>
              </a:pPr>
              <a:endParaRPr lang="en-IN" sz="1300" dirty="0">
                <a:solidFill>
                  <a:schemeClr val="tx1"/>
                </a:solidFill>
                <a:latin typeface="DVOT-Surekh" panose="00000400000000000000" pitchFamily="2" charset="0"/>
                <a:cs typeface="DVOT-Surekh" panose="00000400000000000000" pitchFamily="2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  <a:tabLst>
                  <a:tab pos="266700" algn="l"/>
                </a:tabLst>
              </a:pPr>
              <a:endParaRPr lang="en-IN" sz="1300" dirty="0">
                <a:solidFill>
                  <a:schemeClr val="tx1"/>
                </a:solidFill>
                <a:latin typeface="DVOT-Surekh" panose="00000400000000000000" pitchFamily="2" charset="0"/>
                <a:cs typeface="DVOT-Surekh" panose="00000400000000000000" pitchFamily="2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  <a:tabLst>
                  <a:tab pos="266700" algn="l"/>
                </a:tabLst>
              </a:pPr>
              <a:endParaRPr lang="en-IN" sz="1300" dirty="0">
                <a:solidFill>
                  <a:schemeClr val="tx1"/>
                </a:solidFill>
                <a:latin typeface="DVOT-Surekh" panose="00000400000000000000" pitchFamily="2" charset="0"/>
                <a:cs typeface="DVOT-Surekh" panose="00000400000000000000" pitchFamily="2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  <a:tabLst>
                  <a:tab pos="266700" algn="l"/>
                </a:tabLst>
              </a:pPr>
              <a:r>
                <a:rPr lang="en-IN" sz="1300" dirty="0">
                  <a:solidFill>
                    <a:schemeClr val="tx1"/>
                  </a:solidFill>
                  <a:latin typeface="DVOT-Surekh" panose="00000400000000000000" pitchFamily="2" charset="0"/>
                  <a:cs typeface="DVOT-Surekh" panose="00000400000000000000" pitchFamily="2" charset="0"/>
                </a:rPr>
                <a:t>Jalgaon has Big Potential of tourism with good connection of Road, Rail &amp; Air </a:t>
              </a:r>
              <a:r>
                <a:rPr lang="en-IN" sz="1300" dirty="0" err="1">
                  <a:solidFill>
                    <a:schemeClr val="tx1"/>
                  </a:solidFill>
                  <a:latin typeface="DVOT-Surekh" panose="00000400000000000000" pitchFamily="2" charset="0"/>
                  <a:cs typeface="DVOT-Surekh" panose="00000400000000000000" pitchFamily="2" charset="0"/>
                </a:rPr>
                <a:t>Connectivities</a:t>
              </a:r>
              <a:endParaRPr lang="en-IN" sz="1300" dirty="0">
                <a:solidFill>
                  <a:schemeClr val="tx1"/>
                </a:solidFill>
                <a:latin typeface="DVOT-Surekh" panose="00000400000000000000" pitchFamily="2" charset="0"/>
                <a:cs typeface="DVOT-Surekh" panose="00000400000000000000" pitchFamily="2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  <a:tabLst>
                  <a:tab pos="266700" algn="l"/>
                </a:tabLst>
              </a:pPr>
              <a:r>
                <a:rPr lang="en-IN" sz="1300" dirty="0">
                  <a:solidFill>
                    <a:schemeClr val="tx1"/>
                  </a:solidFill>
                  <a:latin typeface="DVOT-Surekh" panose="00000400000000000000" pitchFamily="2" charset="0"/>
                  <a:cs typeface="DVOT-Surekh" panose="00000400000000000000" pitchFamily="2" charset="0"/>
                </a:rPr>
                <a:t>Pal, </a:t>
              </a:r>
              <a:r>
                <a:rPr lang="en-IN" sz="1300" dirty="0" err="1">
                  <a:solidFill>
                    <a:schemeClr val="tx1"/>
                  </a:solidFill>
                  <a:latin typeface="DVOT-Surekh" panose="00000400000000000000" pitchFamily="2" charset="0"/>
                  <a:cs typeface="DVOT-Surekh" panose="00000400000000000000" pitchFamily="2" charset="0"/>
                </a:rPr>
                <a:t>Garkheda</a:t>
              </a:r>
              <a:r>
                <a:rPr lang="en-IN" sz="1300" dirty="0">
                  <a:solidFill>
                    <a:schemeClr val="tx1"/>
                  </a:solidFill>
                  <a:latin typeface="DVOT-Surekh" panose="00000400000000000000" pitchFamily="2" charset="0"/>
                  <a:cs typeface="DVOT-Surekh" panose="00000400000000000000" pitchFamily="2" charset="0"/>
                </a:rPr>
                <a:t> are Developed Tourism spots to attract Tourist via Tourism Department</a:t>
              </a:r>
            </a:p>
            <a:p>
              <a:pPr marL="285750" indent="-285750">
                <a:buFont typeface="Wingdings" panose="05000000000000000000" pitchFamily="2" charset="2"/>
                <a:buChar char="Ø"/>
                <a:tabLst>
                  <a:tab pos="266700" algn="l"/>
                </a:tabLst>
              </a:pPr>
              <a:r>
                <a:rPr lang="en-IN" sz="1300" dirty="0">
                  <a:solidFill>
                    <a:schemeClr val="tx1"/>
                  </a:solidFill>
                  <a:latin typeface="DVOT-Surekh" panose="00000400000000000000" pitchFamily="2" charset="0"/>
                  <a:cs typeface="DVOT-Surekh" panose="00000400000000000000" pitchFamily="2" charset="0"/>
                </a:rPr>
                <a:t>Works are ongoing for Spiritual Tourism Spots like </a:t>
              </a:r>
              <a:r>
                <a:rPr lang="en-IN" sz="1300" dirty="0" err="1">
                  <a:solidFill>
                    <a:schemeClr val="tx1"/>
                  </a:solidFill>
                  <a:latin typeface="DVOT-Surekh" panose="00000400000000000000" pitchFamily="2" charset="0"/>
                  <a:cs typeface="DVOT-Surekh" panose="00000400000000000000" pitchFamily="2" charset="0"/>
                </a:rPr>
                <a:t>Padmalaya</a:t>
              </a:r>
              <a:r>
                <a:rPr lang="en-IN" sz="1300" dirty="0">
                  <a:solidFill>
                    <a:schemeClr val="tx1"/>
                  </a:solidFill>
                  <a:latin typeface="DVOT-Surekh" panose="00000400000000000000" pitchFamily="2" charset="0"/>
                  <a:cs typeface="DVOT-Surekh" panose="00000400000000000000" pitchFamily="2" charset="0"/>
                </a:rPr>
                <a:t>, </a:t>
              </a:r>
              <a:r>
                <a:rPr lang="en-IN" sz="1300" dirty="0" err="1">
                  <a:solidFill>
                    <a:schemeClr val="tx1"/>
                  </a:solidFill>
                  <a:latin typeface="DVOT-Surekh" panose="00000400000000000000" pitchFamily="2" charset="0"/>
                  <a:cs typeface="DVOT-Surekh" panose="00000400000000000000" pitchFamily="2" charset="0"/>
                </a:rPr>
                <a:t>Manudevi</a:t>
              </a:r>
              <a:endParaRPr lang="en-IN" sz="1300" dirty="0">
                <a:solidFill>
                  <a:schemeClr val="tx1"/>
                </a:solidFill>
                <a:latin typeface="DVOT-Surekh" panose="00000400000000000000" pitchFamily="2" charset="0"/>
                <a:cs typeface="DVOT-Surekh" panose="00000400000000000000" pitchFamily="2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  <a:tabLst>
                  <a:tab pos="266700" algn="l"/>
                </a:tabLst>
              </a:pPr>
              <a:r>
                <a:rPr lang="en-IN" sz="1300" dirty="0">
                  <a:solidFill>
                    <a:schemeClr val="tx1"/>
                  </a:solidFill>
                  <a:latin typeface="DVOT-Surekh" panose="00000400000000000000" pitchFamily="2" charset="0"/>
                  <a:cs typeface="DVOT-Surekh" panose="00000400000000000000" pitchFamily="2" charset="0"/>
                </a:rPr>
                <a:t>Safari works are ongoing at </a:t>
              </a:r>
              <a:r>
                <a:rPr lang="en-IN" sz="1300" dirty="0" err="1">
                  <a:solidFill>
                    <a:schemeClr val="tx1"/>
                  </a:solidFill>
                  <a:latin typeface="DVOT-Surekh" panose="00000400000000000000" pitchFamily="2" charset="0"/>
                  <a:cs typeface="DVOT-Surekh" panose="00000400000000000000" pitchFamily="2" charset="0"/>
                </a:rPr>
                <a:t>Yawal</a:t>
              </a:r>
              <a:r>
                <a:rPr lang="en-IN" sz="1300" dirty="0">
                  <a:solidFill>
                    <a:schemeClr val="tx1"/>
                  </a:solidFill>
                  <a:latin typeface="DVOT-Surekh" panose="00000400000000000000" pitchFamily="2" charset="0"/>
                  <a:cs typeface="DVOT-Surekh" panose="00000400000000000000" pitchFamily="2" charset="0"/>
                </a:rPr>
                <a:t> Forest for Forest Tourism</a:t>
              </a:r>
            </a:p>
            <a:p>
              <a:pPr marL="285750" indent="-285750">
                <a:buFont typeface="Wingdings" panose="05000000000000000000" pitchFamily="2" charset="2"/>
                <a:buChar char="Ø"/>
                <a:tabLst>
                  <a:tab pos="266700" algn="l"/>
                </a:tabLst>
              </a:pPr>
              <a:r>
                <a:rPr lang="en-IN" sz="1300" dirty="0">
                  <a:solidFill>
                    <a:schemeClr val="tx1"/>
                  </a:solidFill>
                  <a:latin typeface="DVOT-Surekh" panose="00000400000000000000" pitchFamily="2" charset="0"/>
                  <a:cs typeface="DVOT-Surekh" panose="00000400000000000000" pitchFamily="2" charset="0"/>
                </a:rPr>
                <a:t>It will Generate </a:t>
              </a:r>
              <a:r>
                <a:rPr lang="en-IN" sz="1300" dirty="0" err="1">
                  <a:solidFill>
                    <a:schemeClr val="tx1"/>
                  </a:solidFill>
                  <a:latin typeface="DVOT-Surekh" panose="00000400000000000000" pitchFamily="2" charset="0"/>
                  <a:cs typeface="DVOT-Surekh" panose="00000400000000000000" pitchFamily="2" charset="0"/>
                </a:rPr>
                <a:t>Nealry</a:t>
              </a:r>
              <a:r>
                <a:rPr lang="en-IN" sz="1300" dirty="0">
                  <a:solidFill>
                    <a:schemeClr val="tx1"/>
                  </a:solidFill>
                  <a:latin typeface="DVOT-Surekh" panose="00000400000000000000" pitchFamily="2" charset="0"/>
                  <a:cs typeface="DVOT-Surekh" panose="00000400000000000000" pitchFamily="2" charset="0"/>
                </a:rPr>
                <a:t> 5000 Employment in Jalgaon District</a:t>
              </a:r>
            </a:p>
            <a:p>
              <a:pPr marL="285750" indent="-285750">
                <a:buFont typeface="Wingdings" panose="05000000000000000000" pitchFamily="2" charset="2"/>
                <a:buChar char="Ø"/>
                <a:tabLst>
                  <a:tab pos="266700" algn="l"/>
                </a:tabLst>
              </a:pPr>
              <a:endParaRPr lang="en-IN" sz="1400" dirty="0">
                <a:solidFill>
                  <a:schemeClr val="tx1"/>
                </a:solidFill>
                <a:latin typeface="DVOT-Surekh" panose="00000400000000000000" pitchFamily="2" charset="0"/>
                <a:cs typeface="DVOT-Surekh" panose="00000400000000000000" pitchFamily="2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  <a:tabLst>
                  <a:tab pos="266700" algn="l"/>
                </a:tabLst>
              </a:pPr>
              <a:endParaRPr lang="en-IN" sz="1400" dirty="0">
                <a:solidFill>
                  <a:schemeClr val="tx1"/>
                </a:solidFill>
                <a:latin typeface="DVOT-Surekh" panose="00000400000000000000" pitchFamily="2" charset="0"/>
                <a:cs typeface="DVOT-Surekh" panose="00000400000000000000" pitchFamily="2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  <a:tabLst>
                  <a:tab pos="266700" algn="l"/>
                </a:tabLst>
              </a:pPr>
              <a:endParaRPr lang="en-IN" sz="1400" dirty="0">
                <a:solidFill>
                  <a:schemeClr val="tx1"/>
                </a:solidFill>
                <a:latin typeface="DVOT-Surekh" panose="00000400000000000000" pitchFamily="2" charset="0"/>
                <a:cs typeface="DVOT-Surekh" panose="00000400000000000000" pitchFamily="2" charset="0"/>
              </a:endParaRPr>
            </a:p>
          </p:txBody>
        </p:sp>
        <p:sp>
          <p:nvSpPr>
            <p:cNvPr id="20" name="Rectangle: Top Corners One Rounded and One Snipped 19">
              <a:extLst>
                <a:ext uri="{FF2B5EF4-FFF2-40B4-BE49-F238E27FC236}">
                  <a16:creationId xmlns:a16="http://schemas.microsoft.com/office/drawing/2014/main" id="{C3F0D859-F708-4C87-2F21-6F7C0993D7D5}"/>
                </a:ext>
              </a:extLst>
            </p:cNvPr>
            <p:cNvSpPr/>
            <p:nvPr/>
          </p:nvSpPr>
          <p:spPr>
            <a:xfrm>
              <a:off x="1038224" y="1571624"/>
              <a:ext cx="3152775" cy="838201"/>
            </a:xfrm>
            <a:prstGeom prst="snipRoundRect">
              <a:avLst>
                <a:gd name="adj1" fmla="val 16667"/>
                <a:gd name="adj2" fmla="val 50000"/>
              </a:avLst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b="1" dirty="0">
                  <a:latin typeface="DVOT-Surekh" panose="00000400000000000000" pitchFamily="2" charset="0"/>
                  <a:cs typeface="DVOT-Surekh" panose="00000400000000000000" pitchFamily="2" charset="0"/>
                </a:rPr>
                <a:t>Tourism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483AC3A-6456-AC71-D92E-B652D5942668}"/>
              </a:ext>
            </a:extLst>
          </p:cNvPr>
          <p:cNvGrpSpPr/>
          <p:nvPr/>
        </p:nvGrpSpPr>
        <p:grpSpPr>
          <a:xfrm>
            <a:off x="8667746" y="1419224"/>
            <a:ext cx="3152776" cy="4600576"/>
            <a:chOff x="1038224" y="1571624"/>
            <a:chExt cx="3152776" cy="4600576"/>
          </a:xfrm>
        </p:grpSpPr>
        <p:sp>
          <p:nvSpPr>
            <p:cNvPr id="25" name="Rectangle: Diagonal Corners Snipped 24">
              <a:extLst>
                <a:ext uri="{FF2B5EF4-FFF2-40B4-BE49-F238E27FC236}">
                  <a16:creationId xmlns:a16="http://schemas.microsoft.com/office/drawing/2014/main" id="{752901CE-1240-9DCF-EF26-46832B920C04}"/>
                </a:ext>
              </a:extLst>
            </p:cNvPr>
            <p:cNvSpPr/>
            <p:nvPr/>
          </p:nvSpPr>
          <p:spPr>
            <a:xfrm>
              <a:off x="1038225" y="1571624"/>
              <a:ext cx="3152775" cy="4600576"/>
            </a:xfrm>
            <a:prstGeom prst="snip2Diag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285750" indent="-285750">
                <a:buFont typeface="Wingdings" panose="05000000000000000000" pitchFamily="2" charset="2"/>
                <a:buChar char="Ø"/>
                <a:tabLst>
                  <a:tab pos="266700" algn="l"/>
                </a:tabLst>
              </a:pPr>
              <a:endParaRPr lang="en-IN" sz="1300" dirty="0">
                <a:solidFill>
                  <a:schemeClr val="tx1"/>
                </a:solidFill>
                <a:latin typeface="DVOT-Surekh" panose="00000400000000000000" pitchFamily="2" charset="0"/>
                <a:cs typeface="DVOT-Surekh" panose="00000400000000000000" pitchFamily="2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  <a:tabLst>
                  <a:tab pos="266700" algn="l"/>
                </a:tabLst>
              </a:pPr>
              <a:endParaRPr lang="en-IN" sz="1300" dirty="0">
                <a:solidFill>
                  <a:schemeClr val="tx1"/>
                </a:solidFill>
                <a:latin typeface="DVOT-Surekh" panose="00000400000000000000" pitchFamily="2" charset="0"/>
                <a:cs typeface="DVOT-Surekh" panose="00000400000000000000" pitchFamily="2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  <a:tabLst>
                  <a:tab pos="266700" algn="l"/>
                </a:tabLst>
              </a:pPr>
              <a:endParaRPr lang="en-IN" sz="1300" dirty="0">
                <a:solidFill>
                  <a:schemeClr val="tx1"/>
                </a:solidFill>
                <a:latin typeface="DVOT-Surekh" panose="00000400000000000000" pitchFamily="2" charset="0"/>
                <a:cs typeface="DVOT-Surekh" panose="00000400000000000000" pitchFamily="2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  <a:tabLst>
                  <a:tab pos="266700" algn="l"/>
                </a:tabLst>
              </a:pPr>
              <a:endParaRPr lang="en-IN" sz="1300" dirty="0">
                <a:solidFill>
                  <a:schemeClr val="tx1"/>
                </a:solidFill>
                <a:latin typeface="DVOT-Surekh" panose="00000400000000000000" pitchFamily="2" charset="0"/>
                <a:cs typeface="DVOT-Surekh" panose="00000400000000000000" pitchFamily="2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  <a:tabLst>
                  <a:tab pos="266700" algn="l"/>
                </a:tabLst>
              </a:pPr>
              <a:endParaRPr lang="en-IN" sz="1300" dirty="0">
                <a:solidFill>
                  <a:schemeClr val="tx1"/>
                </a:solidFill>
                <a:latin typeface="DVOT-Surekh" panose="00000400000000000000" pitchFamily="2" charset="0"/>
                <a:cs typeface="DVOT-Surekh" panose="00000400000000000000" pitchFamily="2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  <a:tabLst>
                  <a:tab pos="266700" algn="l"/>
                </a:tabLst>
              </a:pPr>
              <a:r>
                <a:rPr lang="en-IN" sz="1300" dirty="0">
                  <a:solidFill>
                    <a:schemeClr val="tx1"/>
                  </a:solidFill>
                  <a:latin typeface="DVOT-Surekh" panose="00000400000000000000" pitchFamily="2" charset="0"/>
                  <a:cs typeface="DVOT-Surekh" panose="00000400000000000000" pitchFamily="2" charset="0"/>
                </a:rPr>
                <a:t>KBCNMU pursuing </a:t>
              </a:r>
              <a:r>
                <a:rPr lang="en-IN" sz="1300" dirty="0" err="1">
                  <a:solidFill>
                    <a:schemeClr val="tx1"/>
                  </a:solidFill>
                  <a:latin typeface="DVOT-Surekh" panose="00000400000000000000" pitchFamily="2" charset="0"/>
                  <a:cs typeface="DVOT-Surekh" panose="00000400000000000000" pitchFamily="2" charset="0"/>
                </a:rPr>
                <a:t>Acturial</a:t>
              </a:r>
              <a:r>
                <a:rPr lang="en-IN" sz="1300" dirty="0">
                  <a:solidFill>
                    <a:schemeClr val="tx1"/>
                  </a:solidFill>
                  <a:latin typeface="DVOT-Surekh" panose="00000400000000000000" pitchFamily="2" charset="0"/>
                  <a:cs typeface="DVOT-Surekh" panose="00000400000000000000" pitchFamily="2" charset="0"/>
                </a:rPr>
                <a:t> Statistics Programme.</a:t>
              </a:r>
            </a:p>
            <a:p>
              <a:pPr marL="285750" indent="-285750">
                <a:buFont typeface="Wingdings" panose="05000000000000000000" pitchFamily="2" charset="2"/>
                <a:buChar char="Ø"/>
                <a:tabLst>
                  <a:tab pos="266700" algn="l"/>
                </a:tabLst>
              </a:pPr>
              <a:r>
                <a:rPr lang="en-US" sz="1400" dirty="0">
                  <a:solidFill>
                    <a:schemeClr val="tx1"/>
                  </a:solidFill>
                  <a:latin typeface="DVOT-Surekh" panose="00000400000000000000" pitchFamily="2" charset="0"/>
                  <a:cs typeface="DVOT-Surekh" panose="00000400000000000000" pitchFamily="2" charset="0"/>
                </a:rPr>
                <a:t>Actuarial Statistics is a specialized field that focuses on the application of statistical methods to assess risks in insurance, finance, and other sectors. </a:t>
              </a:r>
              <a:r>
                <a:rPr lang="en-IN" sz="1300" dirty="0">
                  <a:solidFill>
                    <a:schemeClr val="tx1"/>
                  </a:solidFill>
                  <a:latin typeface="DVOT-Surekh" panose="00000400000000000000" pitchFamily="2" charset="0"/>
                  <a:cs typeface="DVOT-Surekh" panose="00000400000000000000" pitchFamily="2" charset="0"/>
                </a:rPr>
                <a:t> </a:t>
              </a:r>
            </a:p>
            <a:p>
              <a:pPr marL="285750" indent="-285750">
                <a:buFont typeface="Wingdings" panose="05000000000000000000" pitchFamily="2" charset="2"/>
                <a:buChar char="Ø"/>
                <a:tabLst>
                  <a:tab pos="266700" algn="l"/>
                </a:tabLst>
              </a:pPr>
              <a:r>
                <a:rPr lang="en-IN" sz="1300" dirty="0">
                  <a:solidFill>
                    <a:schemeClr val="tx1"/>
                  </a:solidFill>
                  <a:latin typeface="DVOT-Surekh" panose="00000400000000000000" pitchFamily="2" charset="0"/>
                  <a:cs typeface="DVOT-Surekh" panose="00000400000000000000" pitchFamily="2" charset="0"/>
                </a:rPr>
                <a:t>Its great opportunity to provide facilities and encourage to insurance companies and Create Insurance Consultancy at Jalgaon</a:t>
              </a:r>
            </a:p>
            <a:p>
              <a:pPr marL="285750" indent="-285750">
                <a:buFont typeface="Wingdings" panose="05000000000000000000" pitchFamily="2" charset="2"/>
                <a:buChar char="Ø"/>
                <a:tabLst>
                  <a:tab pos="266700" algn="l"/>
                </a:tabLst>
              </a:pPr>
              <a:r>
                <a:rPr lang="en-IN" sz="1300" dirty="0">
                  <a:solidFill>
                    <a:schemeClr val="tx1"/>
                  </a:solidFill>
                  <a:latin typeface="DVOT-Surekh" panose="00000400000000000000" pitchFamily="2" charset="0"/>
                  <a:cs typeface="DVOT-Surekh" panose="00000400000000000000" pitchFamily="2" charset="0"/>
                </a:rPr>
                <a:t>It will Create 60 Jobs per Year and generate employment around 500-1000</a:t>
              </a:r>
              <a:endParaRPr lang="en-IN" sz="1400" dirty="0">
                <a:solidFill>
                  <a:schemeClr val="tx1"/>
                </a:solidFill>
                <a:latin typeface="DVOT-Surekh" panose="00000400000000000000" pitchFamily="2" charset="0"/>
                <a:cs typeface="DVOT-Surekh" panose="00000400000000000000" pitchFamily="2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  <a:tabLst>
                  <a:tab pos="266700" algn="l"/>
                </a:tabLst>
              </a:pPr>
              <a:endParaRPr lang="en-IN" sz="1400" dirty="0">
                <a:solidFill>
                  <a:schemeClr val="tx1"/>
                </a:solidFill>
                <a:latin typeface="DVOT-Surekh" panose="00000400000000000000" pitchFamily="2" charset="0"/>
                <a:cs typeface="DVOT-Surekh" panose="00000400000000000000" pitchFamily="2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  <a:tabLst>
                  <a:tab pos="266700" algn="l"/>
                </a:tabLst>
              </a:pPr>
              <a:endParaRPr lang="en-IN" sz="1400" dirty="0">
                <a:solidFill>
                  <a:schemeClr val="tx1"/>
                </a:solidFill>
                <a:latin typeface="DVOT-Surekh" panose="00000400000000000000" pitchFamily="2" charset="0"/>
                <a:cs typeface="DVOT-Surekh" panose="00000400000000000000" pitchFamily="2" charset="0"/>
              </a:endParaRPr>
            </a:p>
          </p:txBody>
        </p:sp>
        <p:sp>
          <p:nvSpPr>
            <p:cNvPr id="26" name="Rectangle: Top Corners One Rounded and One Snipped 25">
              <a:extLst>
                <a:ext uri="{FF2B5EF4-FFF2-40B4-BE49-F238E27FC236}">
                  <a16:creationId xmlns:a16="http://schemas.microsoft.com/office/drawing/2014/main" id="{683D8860-2760-A3B1-758C-F0CCC8208EE4}"/>
                </a:ext>
              </a:extLst>
            </p:cNvPr>
            <p:cNvSpPr/>
            <p:nvPr/>
          </p:nvSpPr>
          <p:spPr>
            <a:xfrm>
              <a:off x="1038224" y="1571624"/>
              <a:ext cx="3152775" cy="838201"/>
            </a:xfrm>
            <a:prstGeom prst="snipRoundRect">
              <a:avLst>
                <a:gd name="adj1" fmla="val 16667"/>
                <a:gd name="adj2" fmla="val 50000"/>
              </a:avLst>
            </a:prstGeom>
            <a:solidFill>
              <a:schemeClr val="tx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b="1" dirty="0">
                  <a:latin typeface="DVOT-Surekh" panose="00000400000000000000" pitchFamily="2" charset="0"/>
                  <a:cs typeface="DVOT-Surekh" panose="00000400000000000000" pitchFamily="2" charset="0"/>
                </a:rPr>
                <a:t>Insurance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6001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93D9A2A-FA1F-4280-48EE-F6EEF362D2CE}"/>
              </a:ext>
            </a:extLst>
          </p:cNvPr>
          <p:cNvSpPr/>
          <p:nvPr/>
        </p:nvSpPr>
        <p:spPr>
          <a:xfrm>
            <a:off x="2753769" y="126830"/>
            <a:ext cx="6332616" cy="67627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JALGAON DISTRICT – AT</a:t>
            </a:r>
            <a:r>
              <a:rPr kumimoji="0" lang="en-US" sz="2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 GLANCE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7BF08D5-644B-C087-4F84-7349BE148C28}"/>
              </a:ext>
            </a:extLst>
          </p:cNvPr>
          <p:cNvSpPr/>
          <p:nvPr/>
        </p:nvSpPr>
        <p:spPr>
          <a:xfrm>
            <a:off x="5671011" y="3612081"/>
            <a:ext cx="6286246" cy="292417"/>
          </a:xfrm>
          <a:custGeom>
            <a:avLst/>
            <a:gdLst>
              <a:gd name="connsiteX0" fmla="*/ 0 w 6009322"/>
              <a:gd name="connsiteY0" fmla="*/ 105302 h 631799"/>
              <a:gd name="connsiteX1" fmla="*/ 105302 w 6009322"/>
              <a:gd name="connsiteY1" fmla="*/ 0 h 631799"/>
              <a:gd name="connsiteX2" fmla="*/ 5904020 w 6009322"/>
              <a:gd name="connsiteY2" fmla="*/ 0 h 631799"/>
              <a:gd name="connsiteX3" fmla="*/ 6009322 w 6009322"/>
              <a:gd name="connsiteY3" fmla="*/ 105302 h 631799"/>
              <a:gd name="connsiteX4" fmla="*/ 6009322 w 6009322"/>
              <a:gd name="connsiteY4" fmla="*/ 526497 h 631799"/>
              <a:gd name="connsiteX5" fmla="*/ 5904020 w 6009322"/>
              <a:gd name="connsiteY5" fmla="*/ 631799 h 631799"/>
              <a:gd name="connsiteX6" fmla="*/ 105302 w 6009322"/>
              <a:gd name="connsiteY6" fmla="*/ 631799 h 631799"/>
              <a:gd name="connsiteX7" fmla="*/ 0 w 6009322"/>
              <a:gd name="connsiteY7" fmla="*/ 526497 h 631799"/>
              <a:gd name="connsiteX8" fmla="*/ 0 w 6009322"/>
              <a:gd name="connsiteY8" fmla="*/ 105302 h 63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9322" h="631799">
                <a:moveTo>
                  <a:pt x="0" y="105302"/>
                </a:moveTo>
                <a:cubicBezTo>
                  <a:pt x="0" y="47145"/>
                  <a:pt x="47145" y="0"/>
                  <a:pt x="105302" y="0"/>
                </a:cubicBezTo>
                <a:lnTo>
                  <a:pt x="5904020" y="0"/>
                </a:lnTo>
                <a:cubicBezTo>
                  <a:pt x="5962177" y="0"/>
                  <a:pt x="6009322" y="47145"/>
                  <a:pt x="6009322" y="105302"/>
                </a:cubicBezTo>
                <a:lnTo>
                  <a:pt x="6009322" y="526497"/>
                </a:lnTo>
                <a:cubicBezTo>
                  <a:pt x="6009322" y="584654"/>
                  <a:pt x="5962177" y="631799"/>
                  <a:pt x="5904020" y="631799"/>
                </a:cubicBezTo>
                <a:lnTo>
                  <a:pt x="105302" y="631799"/>
                </a:lnTo>
                <a:cubicBezTo>
                  <a:pt x="47145" y="631799"/>
                  <a:pt x="0" y="584654"/>
                  <a:pt x="0" y="526497"/>
                </a:cubicBezTo>
                <a:lnTo>
                  <a:pt x="0" y="10530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802" tIns="91802" rIns="91802" bIns="91802" numCol="1" spcCol="1270" anchor="ctr" anchorCtr="0">
            <a:noAutofit/>
          </a:bodyPr>
          <a:lstStyle/>
          <a:p>
            <a:pPr lvl="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IN" sz="1600" b="0" i="0" kern="1200" dirty="0"/>
              <a:t>Major crops : </a:t>
            </a:r>
            <a:r>
              <a:rPr lang="en-IN" sz="1600" b="1" dirty="0"/>
              <a:t>Banana, Cotton and Millet</a:t>
            </a:r>
            <a:endParaRPr lang="en-IN" sz="1600" kern="12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7093D0D-4D9A-78A3-B9A5-D51D288E1E5B}"/>
              </a:ext>
            </a:extLst>
          </p:cNvPr>
          <p:cNvGrpSpPr/>
          <p:nvPr/>
        </p:nvGrpSpPr>
        <p:grpSpPr>
          <a:xfrm>
            <a:off x="5162477" y="752778"/>
            <a:ext cx="1663776" cy="2268481"/>
            <a:chOff x="8099414" y="-85551"/>
            <a:chExt cx="1832259" cy="236976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2BCD429-E68B-C9B1-C9E1-1D5CF60D44A9}"/>
                </a:ext>
              </a:extLst>
            </p:cNvPr>
            <p:cNvSpPr/>
            <p:nvPr/>
          </p:nvSpPr>
          <p:spPr>
            <a:xfrm>
              <a:off x="8379098" y="199259"/>
              <a:ext cx="1552575" cy="208495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cs typeface="DVOT-Surekh" panose="00000400000000000000" pitchFamily="2" charset="0"/>
                </a:rPr>
                <a:t>Population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b="1" dirty="0">
                  <a:solidFill>
                    <a:prstClr val="black"/>
                  </a:solidFill>
                  <a:latin typeface="DVOT-Surekh" panose="00000400000000000000" pitchFamily="2" charset="0"/>
                  <a:cs typeface="DVOT-Surekh" panose="00000400000000000000" pitchFamily="2" charset="0"/>
                </a:rPr>
                <a:t>42.29 Lakhs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cs typeface="DVOT-Surekh" panose="00000400000000000000" pitchFamily="2" charset="0"/>
                </a:rPr>
                <a:t>(As per 2011 Census)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solidFill>
                    <a:prstClr val="black"/>
                  </a:solidFill>
                  <a:latin typeface="DVOT-Surekh" panose="00000400000000000000" pitchFamily="2" charset="0"/>
                  <a:cs typeface="DVOT-Surekh" panose="00000400000000000000" pitchFamily="2" charset="0"/>
                </a:rPr>
                <a:t>48.97 Lakhs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en-US" sz="800" b="1" dirty="0">
                  <a:solidFill>
                    <a:prstClr val="black"/>
                  </a:solidFill>
                  <a:latin typeface="DVOT-Surekh" panose="00000400000000000000" pitchFamily="2" charset="0"/>
                  <a:cs typeface="DVOT-Surekh" panose="00000400000000000000" pitchFamily="2" charset="0"/>
                </a:rPr>
                <a:t>(Projected Population)</a:t>
              </a:r>
            </a:p>
          </p:txBody>
        </p:sp>
        <p:sp>
          <p:nvSpPr>
            <p:cNvPr id="8" name="Rectangle 7" descr="Employee badge">
              <a:extLst>
                <a:ext uri="{FF2B5EF4-FFF2-40B4-BE49-F238E27FC236}">
                  <a16:creationId xmlns:a16="http://schemas.microsoft.com/office/drawing/2014/main" id="{7C232A55-FFF9-8271-5F9B-20BEF6D6CE88}"/>
                </a:ext>
              </a:extLst>
            </p:cNvPr>
            <p:cNvSpPr/>
            <p:nvPr/>
          </p:nvSpPr>
          <p:spPr>
            <a:xfrm>
              <a:off x="8099414" y="-85551"/>
              <a:ext cx="540000" cy="540000"/>
            </a:xfrm>
            <a:prstGeom prst="rect">
              <a:avLst/>
            </a:pr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25D586B-41B4-3FEC-FE23-4981CF97C3A0}"/>
              </a:ext>
            </a:extLst>
          </p:cNvPr>
          <p:cNvGrpSpPr/>
          <p:nvPr/>
        </p:nvGrpSpPr>
        <p:grpSpPr>
          <a:xfrm>
            <a:off x="10428462" y="726229"/>
            <a:ext cx="1626344" cy="2315942"/>
            <a:chOff x="5879305" y="2408809"/>
            <a:chExt cx="1791036" cy="241934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DADE95B-9CD7-1257-1072-4FFC57EFFE92}"/>
                </a:ext>
              </a:extLst>
            </p:cNvPr>
            <p:cNvSpPr/>
            <p:nvPr/>
          </p:nvSpPr>
          <p:spPr>
            <a:xfrm>
              <a:off x="6117765" y="2743199"/>
              <a:ext cx="1552576" cy="208495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cs typeface="DVOT-Surekh" panose="00000400000000000000" pitchFamily="2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600" b="1" dirty="0">
                <a:solidFill>
                  <a:prstClr val="black"/>
                </a:solidFill>
                <a:latin typeface="DVOT-Surekh" panose="00000400000000000000" pitchFamily="2" charset="0"/>
                <a:cs typeface="DVOT-Surekh" panose="00000400000000000000" pitchFamily="2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cs typeface="DVOT-Surekh" panose="00000400000000000000" pitchFamily="2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cs typeface="DVOT-Surekh" panose="00000400000000000000" pitchFamily="2" charset="0"/>
                </a:rPr>
                <a:t>HDI -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cs typeface="DVOT-Surekh" panose="00000400000000000000" pitchFamily="2" charset="0"/>
                </a:rPr>
                <a:t> 0.723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dirty="0">
                  <a:solidFill>
                    <a:prstClr val="black"/>
                  </a:solidFill>
                  <a:latin typeface="DVOT-Surekh" panose="00000400000000000000" pitchFamily="2" charset="0"/>
                  <a:cs typeface="DVOT-Surekh" panose="00000400000000000000" pitchFamily="2" charset="0"/>
                </a:rPr>
                <a:t>(HDI Report 2012)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cs typeface="DVOT-Surekh" panose="00000400000000000000" pitchFamily="2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cs typeface="DVOT-Surekh" panose="00000400000000000000" pitchFamily="2" charset="0"/>
              </a:endParaRPr>
            </a:p>
            <a:p>
              <a:pPr algn="ctr">
                <a:defRPr/>
              </a:pPr>
              <a:r>
                <a:rPr kumimoji="0" lang="en-US" sz="1600" b="1" i="0" u="none" strike="noStrike" kern="1200" cap="none" spc="-1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cs typeface="DVOT-Surekh" panose="00000400000000000000" pitchFamily="2" charset="0"/>
                </a:rPr>
                <a:t>Literacy Rate = </a:t>
              </a:r>
              <a:r>
                <a:rPr kumimoji="0" lang="en-US" sz="1600" b="0" i="0" u="none" strike="noStrike" kern="1200" cap="none" spc="-1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cs typeface="DVOT-Surekh" panose="00000400000000000000" pitchFamily="2" charset="0"/>
                </a:rPr>
                <a:t>78.2</a:t>
              </a:r>
            </a:p>
            <a:p>
              <a:pPr algn="ctr">
                <a:defRPr/>
              </a:pPr>
              <a:r>
                <a:rPr lang="en-US" sz="1200" spc="-10" dirty="0">
                  <a:solidFill>
                    <a:prstClr val="black"/>
                  </a:solidFill>
                  <a:latin typeface="DVOT-Surekh" panose="00000400000000000000" pitchFamily="2" charset="0"/>
                  <a:cs typeface="DVOT-Surekh" panose="00000400000000000000" pitchFamily="2" charset="0"/>
                </a:rPr>
                <a:t>(2011 Census)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cs typeface="DVOT-Surekh" panose="00000400000000000000" pitchFamily="2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kila" panose="020B0604020202020204" pitchFamily="34" charset="0"/>
                <a:ea typeface="+mn-ea"/>
                <a:cs typeface="Kokila" panose="020B0604020202020204" pitchFamily="3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kila" panose="020B0604020202020204" pitchFamily="34" charset="0"/>
                <a:ea typeface="+mn-ea"/>
                <a:cs typeface="Kokila" panose="020B0604020202020204" pitchFamily="34" charset="0"/>
              </a:endParaRPr>
            </a:p>
          </p:txBody>
        </p:sp>
        <p:sp>
          <p:nvSpPr>
            <p:cNvPr id="12" name="Rectangle 11" descr="Home">
              <a:extLst>
                <a:ext uri="{FF2B5EF4-FFF2-40B4-BE49-F238E27FC236}">
                  <a16:creationId xmlns:a16="http://schemas.microsoft.com/office/drawing/2014/main" id="{C00A8516-6249-B6B0-ADBC-1EC7F0E30960}"/>
                </a:ext>
              </a:extLst>
            </p:cNvPr>
            <p:cNvSpPr/>
            <p:nvPr/>
          </p:nvSpPr>
          <p:spPr>
            <a:xfrm>
              <a:off x="5879305" y="2408809"/>
              <a:ext cx="540000" cy="540000"/>
            </a:xfrm>
            <a:prstGeom prst="rect">
              <a:avLst/>
            </a:pr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3B76A6-6DBF-BE2B-0C9C-C4A8A2A1A23C}"/>
              </a:ext>
            </a:extLst>
          </p:cNvPr>
          <p:cNvGrpSpPr/>
          <p:nvPr/>
        </p:nvGrpSpPr>
        <p:grpSpPr>
          <a:xfrm>
            <a:off x="6826253" y="736793"/>
            <a:ext cx="1668355" cy="2268402"/>
            <a:chOff x="3166361" y="2429894"/>
            <a:chExt cx="1837301" cy="236967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B7747A5-DA0D-9383-F32B-B2B13DA5CE4B}"/>
                </a:ext>
              </a:extLst>
            </p:cNvPr>
            <p:cNvSpPr/>
            <p:nvPr/>
          </p:nvSpPr>
          <p:spPr>
            <a:xfrm>
              <a:off x="3451086" y="2714622"/>
              <a:ext cx="1552576" cy="208495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cs typeface="DVOT-Surekh" panose="00000400000000000000" pitchFamily="2" charset="0"/>
                </a:rPr>
                <a:t>Area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1400" b="1" dirty="0">
                  <a:solidFill>
                    <a:prstClr val="black"/>
                  </a:solidFill>
                  <a:latin typeface="DVOT-Surekh" panose="00000400000000000000" pitchFamily="2" charset="0"/>
                  <a:cs typeface="DVOT-Surekh" panose="00000400000000000000" pitchFamily="2" charset="0"/>
                </a:rPr>
                <a:t>11,765 </a:t>
              </a:r>
              <a:r>
                <a:rPr lang="en-IN" sz="1400" b="1" dirty="0" err="1">
                  <a:solidFill>
                    <a:prstClr val="black"/>
                  </a:solidFill>
                  <a:latin typeface="DVOT-Surekh" panose="00000400000000000000" pitchFamily="2" charset="0"/>
                  <a:cs typeface="DVOT-Surekh" panose="00000400000000000000" pitchFamily="2" charset="0"/>
                </a:rPr>
                <a:t>Sq.Km</a:t>
              </a:r>
              <a:endParaRPr lang="en-IN" sz="600" b="1" dirty="0">
                <a:solidFill>
                  <a:prstClr val="black"/>
                </a:solidFill>
                <a:latin typeface="DVOT-Surekh" panose="00000400000000000000" pitchFamily="2" charset="0"/>
                <a:cs typeface="DVOT-Surekh" panose="00000400000000000000" pitchFamily="2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cs typeface="DVOT-Surekh" panose="00000400000000000000" pitchFamily="2" charset="0"/>
                </a:rPr>
                <a:t>Area Under Forest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1400" b="1" dirty="0">
                  <a:solidFill>
                    <a:prstClr val="black"/>
                  </a:solidFill>
                  <a:latin typeface="DVOT-Surekh" panose="00000400000000000000" pitchFamily="2" charset="0"/>
                  <a:cs typeface="DVOT-Surekh" panose="00000400000000000000" pitchFamily="2" charset="0"/>
                </a:rPr>
                <a:t>1773.34 Sq. Km </a:t>
              </a:r>
              <a:r>
                <a:rPr lang="en-IN" sz="1050" b="1" dirty="0">
                  <a:solidFill>
                    <a:prstClr val="black"/>
                  </a:solidFill>
                  <a:latin typeface="DVOT-Surekh" panose="00000400000000000000" pitchFamily="2" charset="0"/>
                  <a:cs typeface="DVOT-Surekh" panose="00000400000000000000" pitchFamily="2" charset="0"/>
                </a:rPr>
                <a:t>(15.1%)</a:t>
              </a:r>
              <a:endPara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cs typeface="DVOT-Surekh" panose="00000400000000000000" pitchFamily="2" charset="0"/>
              </a:endParaRPr>
            </a:p>
          </p:txBody>
        </p:sp>
        <p:sp>
          <p:nvSpPr>
            <p:cNvPr id="15" name="Rectangle 14" descr="Family with two children">
              <a:extLst>
                <a:ext uri="{FF2B5EF4-FFF2-40B4-BE49-F238E27FC236}">
                  <a16:creationId xmlns:a16="http://schemas.microsoft.com/office/drawing/2014/main" id="{8B449BB7-90C6-25FE-D27D-937621E24963}"/>
                </a:ext>
              </a:extLst>
            </p:cNvPr>
            <p:cNvSpPr/>
            <p:nvPr/>
          </p:nvSpPr>
          <p:spPr>
            <a:xfrm>
              <a:off x="3166361" y="2429894"/>
              <a:ext cx="540000" cy="540000"/>
            </a:xfrm>
            <a:prstGeom prst="rect">
              <a:avLst/>
            </a:pr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EB67693-7C6D-F09A-A25A-C6A9838E9578}"/>
              </a:ext>
            </a:extLst>
          </p:cNvPr>
          <p:cNvSpPr/>
          <p:nvPr/>
        </p:nvSpPr>
        <p:spPr>
          <a:xfrm>
            <a:off x="5671011" y="3941474"/>
            <a:ext cx="6286246" cy="309428"/>
          </a:xfrm>
          <a:custGeom>
            <a:avLst/>
            <a:gdLst>
              <a:gd name="connsiteX0" fmla="*/ 0 w 6009322"/>
              <a:gd name="connsiteY0" fmla="*/ 105302 h 631799"/>
              <a:gd name="connsiteX1" fmla="*/ 105302 w 6009322"/>
              <a:gd name="connsiteY1" fmla="*/ 0 h 631799"/>
              <a:gd name="connsiteX2" fmla="*/ 5904020 w 6009322"/>
              <a:gd name="connsiteY2" fmla="*/ 0 h 631799"/>
              <a:gd name="connsiteX3" fmla="*/ 6009322 w 6009322"/>
              <a:gd name="connsiteY3" fmla="*/ 105302 h 631799"/>
              <a:gd name="connsiteX4" fmla="*/ 6009322 w 6009322"/>
              <a:gd name="connsiteY4" fmla="*/ 526497 h 631799"/>
              <a:gd name="connsiteX5" fmla="*/ 5904020 w 6009322"/>
              <a:gd name="connsiteY5" fmla="*/ 631799 h 631799"/>
              <a:gd name="connsiteX6" fmla="*/ 105302 w 6009322"/>
              <a:gd name="connsiteY6" fmla="*/ 631799 h 631799"/>
              <a:gd name="connsiteX7" fmla="*/ 0 w 6009322"/>
              <a:gd name="connsiteY7" fmla="*/ 526497 h 631799"/>
              <a:gd name="connsiteX8" fmla="*/ 0 w 6009322"/>
              <a:gd name="connsiteY8" fmla="*/ 105302 h 63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9322" h="631799">
                <a:moveTo>
                  <a:pt x="0" y="105302"/>
                </a:moveTo>
                <a:cubicBezTo>
                  <a:pt x="0" y="47145"/>
                  <a:pt x="47145" y="0"/>
                  <a:pt x="105302" y="0"/>
                </a:cubicBezTo>
                <a:lnTo>
                  <a:pt x="5904020" y="0"/>
                </a:lnTo>
                <a:cubicBezTo>
                  <a:pt x="5962177" y="0"/>
                  <a:pt x="6009322" y="47145"/>
                  <a:pt x="6009322" y="105302"/>
                </a:cubicBezTo>
                <a:lnTo>
                  <a:pt x="6009322" y="526497"/>
                </a:lnTo>
                <a:cubicBezTo>
                  <a:pt x="6009322" y="584654"/>
                  <a:pt x="5962177" y="631799"/>
                  <a:pt x="5904020" y="631799"/>
                </a:cubicBezTo>
                <a:lnTo>
                  <a:pt x="105302" y="631799"/>
                </a:lnTo>
                <a:cubicBezTo>
                  <a:pt x="47145" y="631799"/>
                  <a:pt x="0" y="584654"/>
                  <a:pt x="0" y="526497"/>
                </a:cubicBezTo>
                <a:lnTo>
                  <a:pt x="0" y="10530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802" tIns="91802" rIns="91802" bIns="91802" numCol="1" spcCol="1270" anchor="ctr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1450" b="0" i="0" kern="1200" dirty="0"/>
              <a:t>KNOWN FOR : </a:t>
            </a:r>
            <a:r>
              <a:rPr lang="en-IN" sz="1450" b="1" i="0" kern="1200" dirty="0"/>
              <a:t>Gold Processing, Plastic Industries, Cotton Ginning Mills, Dal Mills </a:t>
            </a:r>
            <a:endParaRPr lang="en-IN" sz="1450" kern="12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ADA20A0-2CA9-634E-0446-B7BF02BEB62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89" y="1028196"/>
            <a:ext cx="4218529" cy="25094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FBEFAD80-18EC-FD75-AD0F-9FA90AB297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193036"/>
              </p:ext>
            </p:extLst>
          </p:nvPr>
        </p:nvGraphicFramePr>
        <p:xfrm>
          <a:off x="9970720" y="5504507"/>
          <a:ext cx="2137812" cy="1313705"/>
        </p:xfrm>
        <a:graphic>
          <a:graphicData uri="http://schemas.openxmlformats.org/drawingml/2006/table">
            <a:tbl>
              <a:tblPr/>
              <a:tblGrid>
                <a:gridCol w="1126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1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715">
                <a:tc gridSpan="2">
                  <a:txBody>
                    <a:bodyPr/>
                    <a:lstStyle/>
                    <a:p>
                      <a:pPr algn="ctr" fontAlgn="ctr">
                        <a:buClr>
                          <a:srgbClr val="000000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Growth</a:t>
                      </a:r>
                      <a:r>
                        <a:rPr lang="en-IN" sz="14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Aspiration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60">
                <a:tc>
                  <a:txBody>
                    <a:bodyPr/>
                    <a:lstStyle/>
                    <a:p>
                      <a:pPr algn="ctr" fontAlgn="ctr">
                        <a:buClr>
                          <a:srgbClr val="000000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India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 Trillion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549">
                <a:tc>
                  <a:txBody>
                    <a:bodyPr/>
                    <a:lstStyle/>
                    <a:p>
                      <a:pPr algn="ctr" fontAlgn="ctr">
                        <a:buClr>
                          <a:srgbClr val="000000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Maharashtra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 Trillion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381">
                <a:tc>
                  <a:txBody>
                    <a:bodyPr/>
                    <a:lstStyle/>
                    <a:p>
                      <a:pPr algn="ctr" fontAlgn="ctr">
                        <a:buClr>
                          <a:srgbClr val="000000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IN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Jalgaon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25 Billion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FF5CE7BB-DCAA-B675-8E8B-A20634DF6F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844858"/>
              </p:ext>
            </p:extLst>
          </p:nvPr>
        </p:nvGraphicFramePr>
        <p:xfrm>
          <a:off x="9947880" y="4432217"/>
          <a:ext cx="2154807" cy="1017331"/>
        </p:xfrm>
        <a:graphic>
          <a:graphicData uri="http://schemas.openxmlformats.org/drawingml/2006/table">
            <a:tbl>
              <a:tblPr firstRow="1" bandRow="1"/>
              <a:tblGrid>
                <a:gridCol w="1244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98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8464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GDDP</a:t>
                      </a:r>
                      <a:r>
                        <a:rPr lang="en-US" sz="11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CAGR (2011 to 2021) at Constant Prices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9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Current</a:t>
                      </a:r>
                      <a:r>
                        <a:rPr lang="en-IN" sz="11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</a:t>
                      </a: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CAGR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1.10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967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Required CAGR</a:t>
                      </a:r>
                    </a:p>
                    <a:p>
                      <a:pPr algn="ctr" rtl="0" fontAlgn="ctr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rate for 2024-29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17.7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57048755-C9BA-AE60-BA4C-9462F766E76E}"/>
              </a:ext>
            </a:extLst>
          </p:cNvPr>
          <p:cNvSpPr txBox="1"/>
          <p:nvPr/>
        </p:nvSpPr>
        <p:spPr>
          <a:xfrm>
            <a:off x="5737795" y="4373316"/>
            <a:ext cx="3540743" cy="237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Current Economic Snapshot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Economy Size:</a:t>
            </a:r>
            <a:r>
              <a: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₹76,000 crore.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Sectoral Contribution and Growth:</a:t>
            </a:r>
          </a:p>
          <a:p>
            <a:r>
              <a:rPr lang="en-IN" sz="12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  <a:r>
              <a:rPr lang="en-IN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Sector        % of GDDP    Growth Rate (CAGR)</a:t>
            </a:r>
          </a:p>
          <a:p>
            <a:endParaRPr lang="en-IN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IN" sz="12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N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Agriculture          17%                     -1.43%              </a:t>
            </a:r>
          </a:p>
          <a:p>
            <a:r>
              <a:rPr lang="en-IN" sz="12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N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Industry            35%                      0.86%              </a:t>
            </a:r>
          </a:p>
          <a:p>
            <a:r>
              <a:rPr lang="en-IN" sz="12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IN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Services            48%                      4.15%           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0366E4D-7423-4596-FD56-6CC7C0FAFFF7}"/>
              </a:ext>
            </a:extLst>
          </p:cNvPr>
          <p:cNvCxnSpPr>
            <a:cxnSpLocks/>
          </p:cNvCxnSpPr>
          <p:nvPr/>
        </p:nvCxnSpPr>
        <p:spPr>
          <a:xfrm>
            <a:off x="6731012" y="5610437"/>
            <a:ext cx="0" cy="94548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403E15E-19B8-52C0-8157-5C969F03D1C7}"/>
              </a:ext>
            </a:extLst>
          </p:cNvPr>
          <p:cNvCxnSpPr>
            <a:cxnSpLocks/>
          </p:cNvCxnSpPr>
          <p:nvPr/>
        </p:nvCxnSpPr>
        <p:spPr>
          <a:xfrm>
            <a:off x="7548791" y="5610437"/>
            <a:ext cx="0" cy="94548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A8FD926-D9D3-AB71-53BD-A1C9A2C56087}"/>
              </a:ext>
            </a:extLst>
          </p:cNvPr>
          <p:cNvCxnSpPr>
            <a:cxnSpLocks/>
          </p:cNvCxnSpPr>
          <p:nvPr/>
        </p:nvCxnSpPr>
        <p:spPr>
          <a:xfrm>
            <a:off x="5908699" y="5777735"/>
            <a:ext cx="82231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2B44FD5-DDDA-6E4A-8867-24D4CDE75E3A}"/>
              </a:ext>
            </a:extLst>
          </p:cNvPr>
          <p:cNvCxnSpPr>
            <a:cxnSpLocks/>
          </p:cNvCxnSpPr>
          <p:nvPr/>
        </p:nvCxnSpPr>
        <p:spPr>
          <a:xfrm>
            <a:off x="6718324" y="5777735"/>
            <a:ext cx="82231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5900E61-47D4-58BE-FD67-11C660F6F8B1}"/>
              </a:ext>
            </a:extLst>
          </p:cNvPr>
          <p:cNvCxnSpPr>
            <a:cxnSpLocks/>
          </p:cNvCxnSpPr>
          <p:nvPr/>
        </p:nvCxnSpPr>
        <p:spPr>
          <a:xfrm>
            <a:off x="7540637" y="5787252"/>
            <a:ext cx="144533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Freeform: Shape 17">
            <a:extLst>
              <a:ext uri="{FF2B5EF4-FFF2-40B4-BE49-F238E27FC236}">
                <a16:creationId xmlns:a16="http://schemas.microsoft.com/office/drawing/2014/main" id="{3EB67693-7C6D-F09A-A25A-C6A9838E9578}"/>
              </a:ext>
            </a:extLst>
          </p:cNvPr>
          <p:cNvSpPr/>
          <p:nvPr/>
        </p:nvSpPr>
        <p:spPr>
          <a:xfrm>
            <a:off x="5671011" y="3105519"/>
            <a:ext cx="6286246" cy="479936"/>
          </a:xfrm>
          <a:custGeom>
            <a:avLst/>
            <a:gdLst>
              <a:gd name="connsiteX0" fmla="*/ 0 w 6009322"/>
              <a:gd name="connsiteY0" fmla="*/ 105302 h 631799"/>
              <a:gd name="connsiteX1" fmla="*/ 105302 w 6009322"/>
              <a:gd name="connsiteY1" fmla="*/ 0 h 631799"/>
              <a:gd name="connsiteX2" fmla="*/ 5904020 w 6009322"/>
              <a:gd name="connsiteY2" fmla="*/ 0 h 631799"/>
              <a:gd name="connsiteX3" fmla="*/ 6009322 w 6009322"/>
              <a:gd name="connsiteY3" fmla="*/ 105302 h 631799"/>
              <a:gd name="connsiteX4" fmla="*/ 6009322 w 6009322"/>
              <a:gd name="connsiteY4" fmla="*/ 526497 h 631799"/>
              <a:gd name="connsiteX5" fmla="*/ 5904020 w 6009322"/>
              <a:gd name="connsiteY5" fmla="*/ 631799 h 631799"/>
              <a:gd name="connsiteX6" fmla="*/ 105302 w 6009322"/>
              <a:gd name="connsiteY6" fmla="*/ 631799 h 631799"/>
              <a:gd name="connsiteX7" fmla="*/ 0 w 6009322"/>
              <a:gd name="connsiteY7" fmla="*/ 526497 h 631799"/>
              <a:gd name="connsiteX8" fmla="*/ 0 w 6009322"/>
              <a:gd name="connsiteY8" fmla="*/ 105302 h 631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09322" h="631799">
                <a:moveTo>
                  <a:pt x="0" y="105302"/>
                </a:moveTo>
                <a:cubicBezTo>
                  <a:pt x="0" y="47145"/>
                  <a:pt x="47145" y="0"/>
                  <a:pt x="105302" y="0"/>
                </a:cubicBezTo>
                <a:lnTo>
                  <a:pt x="5904020" y="0"/>
                </a:lnTo>
                <a:cubicBezTo>
                  <a:pt x="5962177" y="0"/>
                  <a:pt x="6009322" y="47145"/>
                  <a:pt x="6009322" y="105302"/>
                </a:cubicBezTo>
                <a:lnTo>
                  <a:pt x="6009322" y="526497"/>
                </a:lnTo>
                <a:cubicBezTo>
                  <a:pt x="6009322" y="584654"/>
                  <a:pt x="5962177" y="631799"/>
                  <a:pt x="5904020" y="631799"/>
                </a:cubicBezTo>
                <a:lnTo>
                  <a:pt x="105302" y="631799"/>
                </a:lnTo>
                <a:cubicBezTo>
                  <a:pt x="47145" y="631799"/>
                  <a:pt x="0" y="584654"/>
                  <a:pt x="0" y="526497"/>
                </a:cubicBezTo>
                <a:lnTo>
                  <a:pt x="0" y="10530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802" tIns="91802" rIns="91802" bIns="91802" numCol="1" spcCol="1270" anchor="ctr" anchorCtr="0">
            <a:noAutofit/>
          </a:bodyPr>
          <a:lstStyle/>
          <a:p>
            <a:pPr lvl="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IN" sz="1200" b="1" i="0" kern="1200" dirty="0">
                <a:latin typeface="DVOT-Surekh" panose="00000400000000000000" pitchFamily="2" charset="0"/>
                <a:cs typeface="DVOT-Surekh" panose="00000400000000000000" pitchFamily="2" charset="0"/>
              </a:rPr>
              <a:t>Highest Banana Producer in Maharashtra (</a:t>
            </a:r>
            <a:r>
              <a:rPr lang="en-US" sz="1200" dirty="0">
                <a:latin typeface="DVOT-Surekh" panose="00000400000000000000" pitchFamily="2" charset="0"/>
                <a:cs typeface="DVOT-Surekh" panose="00000400000000000000" pitchFamily="2" charset="0"/>
              </a:rPr>
              <a:t>The Jalgaon district of Maharashtra produces around 70% of the state's banana production. Jalgaon is known as the "Banana City of India“</a:t>
            </a:r>
            <a:r>
              <a:rPr lang="en-IN" sz="1200" b="1" dirty="0">
                <a:latin typeface="DVOT-Surekh" panose="00000400000000000000" pitchFamily="2" charset="0"/>
                <a:cs typeface="DVOT-Surekh" panose="00000400000000000000" pitchFamily="2" charset="0"/>
              </a:rPr>
              <a:t>)</a:t>
            </a:r>
            <a:endParaRPr lang="en-IN" sz="1200" b="1" kern="1200" dirty="0">
              <a:latin typeface="DVOT-Surekh" panose="00000400000000000000" pitchFamily="2" charset="0"/>
              <a:cs typeface="DVOT-Surekh" panose="00000400000000000000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7747A5-DA0D-9383-F32B-B2B13DA5CE4B}"/>
              </a:ext>
            </a:extLst>
          </p:cNvPr>
          <p:cNvSpPr/>
          <p:nvPr/>
        </p:nvSpPr>
        <p:spPr>
          <a:xfrm>
            <a:off x="8939246" y="998790"/>
            <a:ext cx="1409811" cy="1995843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cs typeface="DVOT-Surekh" panose="00000400000000000000" pitchFamily="2" charset="0"/>
              </a:rPr>
              <a:t>Area Under Cultivation</a:t>
            </a:r>
          </a:p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050" b="1" dirty="0">
                <a:solidFill>
                  <a:prstClr val="black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8.41 Lakh </a:t>
            </a:r>
            <a:r>
              <a:rPr lang="en-IN" sz="1050" b="1" dirty="0" err="1">
                <a:solidFill>
                  <a:prstClr val="black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Hec</a:t>
            </a:r>
            <a:r>
              <a:rPr lang="en-IN" sz="1050" b="1" dirty="0">
                <a:solidFill>
                  <a:prstClr val="black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050" b="1" dirty="0">
              <a:solidFill>
                <a:prstClr val="black"/>
              </a:solidFill>
              <a:latin typeface="DVOT-Surekh" panose="00000400000000000000" pitchFamily="2" charset="0"/>
              <a:cs typeface="DVOT-Surekh" panose="00000400000000000000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b="1" dirty="0">
                <a:solidFill>
                  <a:prstClr val="black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Area Under Irrigation</a:t>
            </a:r>
          </a:p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cs typeface="DVOT-Surekh" panose="00000400000000000000" pitchFamily="2" charset="0"/>
              </a:rPr>
              <a:t>3.70 Lakh </a:t>
            </a:r>
            <a:r>
              <a:rPr kumimoji="0" 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cs typeface="DVOT-Surekh" panose="00000400000000000000" pitchFamily="2" charset="0"/>
              </a:rPr>
              <a:t>Hec</a:t>
            </a:r>
            <a:endParaRPr kumimoji="0" lang="en-IN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cs typeface="DVOT-Surekh" panose="00000400000000000000" pitchFamily="2" charset="0"/>
            </a:endParaRPr>
          </a:p>
        </p:txBody>
      </p:sp>
      <p:sp>
        <p:nvSpPr>
          <p:cNvPr id="45" name="Rectangle 44" descr="Family with two children">
            <a:extLst>
              <a:ext uri="{FF2B5EF4-FFF2-40B4-BE49-F238E27FC236}">
                <a16:creationId xmlns:a16="http://schemas.microsoft.com/office/drawing/2014/main" id="{8B449BB7-90C6-25FE-D27D-937621E24963}"/>
              </a:ext>
            </a:extLst>
          </p:cNvPr>
          <p:cNvSpPr/>
          <p:nvPr/>
        </p:nvSpPr>
        <p:spPr>
          <a:xfrm>
            <a:off x="8680702" y="726231"/>
            <a:ext cx="490345" cy="516921"/>
          </a:xfrm>
          <a:prstGeom prst="rect">
            <a:avLst/>
          </a:pr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/>
          </a:p>
        </p:txBody>
      </p:sp>
      <p:graphicFrame>
        <p:nvGraphicFramePr>
          <p:cNvPr id="48" name="Chart 47">
            <a:extLst>
              <a:ext uri="{FF2B5EF4-FFF2-40B4-BE49-F238E27FC236}">
                <a16:creationId xmlns:a16="http://schemas.microsoft.com/office/drawing/2014/main" id="{42535884-7333-6265-21CA-08C6BB45AF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6462872"/>
              </p:ext>
            </p:extLst>
          </p:nvPr>
        </p:nvGraphicFramePr>
        <p:xfrm>
          <a:off x="732405" y="3844340"/>
          <a:ext cx="4430072" cy="25517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281602" y="6476362"/>
            <a:ext cx="335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Decadal Growth Rate -  14.86 %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752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695123"/>
              </p:ext>
            </p:extLst>
          </p:nvPr>
        </p:nvGraphicFramePr>
        <p:xfrm>
          <a:off x="318804" y="593223"/>
          <a:ext cx="11505020" cy="608463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04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8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55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48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97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972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47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55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276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98263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46673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5257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 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Objective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Specific Intervention Required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Physical Target for 1 years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Cumulative Estimated</a:t>
                      </a:r>
                      <a:br>
                        <a:rPr lang="en-US" sz="1100" b="1" u="none" strike="noStrike" dirty="0">
                          <a:effectLst/>
                        </a:rPr>
                      </a:br>
                      <a:r>
                        <a:rPr lang="en-US" sz="1100" b="1" u="none" strike="noStrike" dirty="0">
                          <a:effectLst/>
                        </a:rPr>
                        <a:t>Cost (in Lakh)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Funding Source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Activity Status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Target Achieved 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% Target Achieved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Implementing Agency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b="1" u="none" strike="noStrike" dirty="0">
                          <a:effectLst/>
                        </a:rPr>
                        <a:t>Conclusion regarding  Implementation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DVOT-Surekh" panose="00000400000000000000" pitchFamily="2" charset="0"/>
                      </a:endParaRPr>
                    </a:p>
                  </a:txBody>
                  <a:tcPr marL="3564" marR="3564" marT="3564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573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Tertiary- Tourism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To foster tourism in District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>
                          <a:effectLst/>
                        </a:rPr>
                        <a:t>Development of </a:t>
                      </a:r>
                      <a:r>
                        <a:rPr lang="en-US" sz="1100" u="none" strike="noStrike" dirty="0" err="1">
                          <a:effectLst/>
                        </a:rPr>
                        <a:t>Godri</a:t>
                      </a:r>
                      <a:r>
                        <a:rPr lang="en-US" sz="1100" u="none" strike="noStrike" dirty="0">
                          <a:effectLst/>
                        </a:rPr>
                        <a:t>, </a:t>
                      </a:r>
                      <a:r>
                        <a:rPr lang="en-US" sz="1100" u="none" strike="noStrike" dirty="0" err="1">
                          <a:effectLst/>
                        </a:rPr>
                        <a:t>Jamner</a:t>
                      </a:r>
                      <a:r>
                        <a:rPr lang="en-US" sz="1100" u="none" strike="noStrike" dirty="0">
                          <a:effectLst/>
                        </a:rPr>
                        <a:t> for Eco Tourism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300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u="none" strike="noStrike" dirty="0">
                          <a:effectLst/>
                        </a:rPr>
                        <a:t>State Scheme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u="none" strike="noStrike" dirty="0">
                          <a:effectLst/>
                        </a:rPr>
                        <a:t> Proposal Sanctioned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1 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100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100" u="none" strike="noStrike" dirty="0">
                          <a:effectLst/>
                        </a:rPr>
                        <a:t>उपवन संरक्षक, जळगाव</a:t>
                      </a:r>
                      <a:br>
                        <a:rPr lang="mr-IN" sz="1100" u="none" strike="noStrike" dirty="0">
                          <a:effectLst/>
                        </a:rPr>
                      </a:br>
                      <a:r>
                        <a:rPr lang="mr-IN" sz="1100" u="none" strike="noStrike" dirty="0">
                          <a:effectLst/>
                        </a:rPr>
                        <a:t>(</a:t>
                      </a:r>
                      <a:r>
                        <a:rPr lang="en-IN" sz="1100" u="none" strike="noStrike" dirty="0">
                          <a:effectLst/>
                        </a:rPr>
                        <a:t>DCF Deputy Conservator Forest)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प्रस्तावास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पर्यटन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विभाग</a:t>
                      </a:r>
                      <a:r>
                        <a:rPr lang="en-US" sz="1100" u="none" strike="noStrike" baseline="0" dirty="0">
                          <a:effectLst/>
                        </a:rPr>
                        <a:t> </a:t>
                      </a:r>
                      <a:r>
                        <a:rPr lang="en-US" sz="1100" u="none" strike="noStrike" baseline="0" dirty="0" err="1">
                          <a:effectLst/>
                        </a:rPr>
                        <a:t>मधुन</a:t>
                      </a:r>
                      <a:r>
                        <a:rPr lang="en-US" sz="1100" u="none" strike="noStrike" baseline="0" dirty="0">
                          <a:effectLst/>
                        </a:rPr>
                        <a:t> </a:t>
                      </a:r>
                      <a:r>
                        <a:rPr lang="en-US" sz="1100" u="none" strike="noStrike" baseline="0" dirty="0" err="1">
                          <a:effectLst/>
                        </a:rPr>
                        <a:t>मान्यता</a:t>
                      </a:r>
                      <a:r>
                        <a:rPr lang="en-US" sz="1100" u="none" strike="noStrike" baseline="0" dirty="0">
                          <a:effectLst/>
                        </a:rPr>
                        <a:t> </a:t>
                      </a:r>
                      <a:r>
                        <a:rPr lang="en-US" sz="1100" u="none" strike="noStrike" baseline="0" dirty="0" err="1">
                          <a:effectLst/>
                        </a:rPr>
                        <a:t>प्राप्त</a:t>
                      </a:r>
                      <a:r>
                        <a:rPr lang="en-US" sz="1100" u="none" strike="noStrike" baseline="0" dirty="0">
                          <a:effectLst/>
                        </a:rPr>
                        <a:t> – 492.27 </a:t>
                      </a:r>
                      <a:r>
                        <a:rPr lang="en-US" sz="1100" u="none" strike="noStrike" baseline="0" dirty="0" err="1">
                          <a:effectLst/>
                        </a:rPr>
                        <a:t>लक्ष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257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>
                          <a:effectLst/>
                        </a:rPr>
                        <a:t>Development of Wildlife Safari in </a:t>
                      </a:r>
                      <a:r>
                        <a:rPr lang="en-US" sz="1100" u="none" strike="noStrike" dirty="0" err="1">
                          <a:effectLst/>
                        </a:rPr>
                        <a:t>Satpuda</a:t>
                      </a:r>
                      <a:r>
                        <a:rPr lang="en-US" sz="1100" u="none" strike="noStrike" dirty="0">
                          <a:effectLst/>
                        </a:rPr>
                        <a:t> Ranges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517.11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DPC 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u="none" strike="noStrike" dirty="0">
                          <a:effectLst/>
                        </a:rPr>
                        <a:t> Proposal Sanctioned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 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100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100" u="none" strike="noStrike">
                          <a:effectLst/>
                        </a:rPr>
                        <a:t>उपवन संरक्षक, यावल </a:t>
                      </a:r>
                      <a:br>
                        <a:rPr lang="mr-IN" sz="1100" u="none" strike="noStrike">
                          <a:effectLst/>
                        </a:rPr>
                      </a:br>
                      <a:r>
                        <a:rPr lang="mr-IN" sz="1100" u="none" strike="noStrike">
                          <a:effectLst/>
                        </a:rPr>
                        <a:t>(</a:t>
                      </a:r>
                      <a:r>
                        <a:rPr lang="en-IN" sz="1100" u="none" strike="noStrike">
                          <a:effectLst/>
                        </a:rPr>
                        <a:t>DCF Deputy Conservator Forest)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u="none" strike="noStrike" dirty="0">
                          <a:effectLst/>
                        </a:rPr>
                        <a:t> </a:t>
                      </a:r>
                      <a:r>
                        <a:rPr lang="en-US" sz="1100" u="none" strike="noStrike" dirty="0" err="1">
                          <a:effectLst/>
                        </a:rPr>
                        <a:t>प्रस्तावास</a:t>
                      </a:r>
                      <a:r>
                        <a:rPr lang="en-US" sz="1100" u="none" strike="noStrike" dirty="0">
                          <a:effectLst/>
                        </a:rPr>
                        <a:t> DPC </a:t>
                      </a:r>
                      <a:r>
                        <a:rPr lang="en-US" sz="1100" u="none" strike="noStrike" baseline="0" dirty="0" err="1">
                          <a:effectLst/>
                        </a:rPr>
                        <a:t>मधुन</a:t>
                      </a:r>
                      <a:r>
                        <a:rPr lang="en-US" sz="1100" u="none" strike="noStrike" baseline="0" dirty="0">
                          <a:effectLst/>
                        </a:rPr>
                        <a:t> </a:t>
                      </a:r>
                      <a:r>
                        <a:rPr lang="en-US" sz="1100" u="none" strike="noStrike" baseline="0" dirty="0" err="1">
                          <a:effectLst/>
                        </a:rPr>
                        <a:t>मान्यता</a:t>
                      </a:r>
                      <a:r>
                        <a:rPr lang="en-US" sz="1100" u="none" strike="noStrike" baseline="0" dirty="0">
                          <a:effectLst/>
                        </a:rPr>
                        <a:t> </a:t>
                      </a:r>
                      <a:r>
                        <a:rPr lang="en-US" sz="1100" u="none" strike="noStrike" baseline="0" dirty="0" err="1">
                          <a:effectLst/>
                        </a:rPr>
                        <a:t>प्राप्त</a:t>
                      </a:r>
                      <a:r>
                        <a:rPr lang="en-US" sz="1100" u="none" strike="noStrike" baseline="0" dirty="0">
                          <a:effectLst/>
                        </a:rPr>
                        <a:t> – 100.00 </a:t>
                      </a:r>
                      <a:r>
                        <a:rPr lang="en-US" sz="1100" u="none" strike="noStrike" baseline="0" dirty="0" err="1">
                          <a:effectLst/>
                        </a:rPr>
                        <a:t>लक्ष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257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>
                          <a:effectLst/>
                        </a:rPr>
                        <a:t>Development of Tourism at </a:t>
                      </a:r>
                      <a:r>
                        <a:rPr lang="en-US" sz="1100" u="none" strike="noStrike" dirty="0" err="1">
                          <a:effectLst/>
                        </a:rPr>
                        <a:t>Landorkhori</a:t>
                      </a:r>
                      <a:r>
                        <a:rPr lang="en-US" sz="1100" u="none" strike="noStrike" dirty="0">
                          <a:effectLst/>
                        </a:rPr>
                        <a:t>, Jalgaon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713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u="none" strike="noStrike" dirty="0">
                          <a:effectLst/>
                        </a:rPr>
                        <a:t>DPC / State Scheme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u="none" strike="noStrike" dirty="0">
                          <a:effectLst/>
                        </a:rPr>
                        <a:t> Proposal Sanctioned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 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100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100" u="none" strike="noStrike">
                          <a:effectLst/>
                        </a:rPr>
                        <a:t>उपवन संरक्षक, जळगाव</a:t>
                      </a:r>
                      <a:br>
                        <a:rPr lang="mr-IN" sz="1100" u="none" strike="noStrike">
                          <a:effectLst/>
                        </a:rPr>
                      </a:br>
                      <a:r>
                        <a:rPr lang="mr-IN" sz="1100" u="none" strike="noStrike">
                          <a:effectLst/>
                        </a:rPr>
                        <a:t>(</a:t>
                      </a:r>
                      <a:r>
                        <a:rPr lang="en-IN" sz="1100" u="none" strike="noStrike">
                          <a:effectLst/>
                        </a:rPr>
                        <a:t>DCF Deputy Conservator Forest)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u="none" strike="noStrike" dirty="0">
                          <a:effectLst/>
                        </a:rPr>
                        <a:t> </a:t>
                      </a:r>
                      <a:r>
                        <a:rPr lang="en-US" sz="1100" u="none" strike="noStrike" dirty="0" err="1">
                          <a:effectLst/>
                        </a:rPr>
                        <a:t>प्रस्तावास</a:t>
                      </a:r>
                      <a:r>
                        <a:rPr lang="en-US" sz="1100" u="none" strike="noStrike" dirty="0">
                          <a:effectLst/>
                        </a:rPr>
                        <a:t> DPC व </a:t>
                      </a:r>
                      <a:r>
                        <a:rPr lang="en-US" sz="1100" u="none" strike="noStrike" dirty="0" err="1">
                          <a:effectLst/>
                        </a:rPr>
                        <a:t>पर्यटन</a:t>
                      </a:r>
                      <a:r>
                        <a:rPr lang="en-US" sz="1100" u="none" strike="noStrike" dirty="0">
                          <a:effectLst/>
                        </a:rPr>
                        <a:t>  </a:t>
                      </a:r>
                      <a:r>
                        <a:rPr lang="en-US" sz="1100" u="none" strike="noStrike" baseline="0" dirty="0" err="1">
                          <a:effectLst/>
                        </a:rPr>
                        <a:t>मधुन</a:t>
                      </a:r>
                      <a:r>
                        <a:rPr lang="en-US" sz="1100" u="none" strike="noStrike" baseline="0" dirty="0">
                          <a:effectLst/>
                        </a:rPr>
                        <a:t> </a:t>
                      </a:r>
                      <a:r>
                        <a:rPr lang="en-US" sz="1100" u="none" strike="noStrike" baseline="0" dirty="0" err="1">
                          <a:effectLst/>
                        </a:rPr>
                        <a:t>मान्यता</a:t>
                      </a:r>
                      <a:r>
                        <a:rPr lang="en-US" sz="1100" u="none" strike="noStrike" baseline="0" dirty="0">
                          <a:effectLst/>
                        </a:rPr>
                        <a:t> </a:t>
                      </a:r>
                      <a:r>
                        <a:rPr lang="en-US" sz="1100" u="none" strike="noStrike" baseline="0" dirty="0" err="1">
                          <a:effectLst/>
                        </a:rPr>
                        <a:t>प्राप्त</a:t>
                      </a:r>
                      <a:r>
                        <a:rPr lang="en-US" sz="1100" u="none" strike="noStrike" baseline="0" dirty="0">
                          <a:effectLst/>
                        </a:rPr>
                        <a:t> – 1000.00 </a:t>
                      </a:r>
                      <a:r>
                        <a:rPr lang="en-US" sz="1100" u="none" strike="noStrike" baseline="0" dirty="0" err="1">
                          <a:effectLst/>
                        </a:rPr>
                        <a:t>लक्ष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43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100" u="none" strike="noStrike" dirty="0">
                          <a:effectLst/>
                        </a:rPr>
                        <a:t>Development </a:t>
                      </a:r>
                      <a:r>
                        <a:rPr lang="en-IN" sz="1100" u="none" strike="noStrike" dirty="0" err="1">
                          <a:effectLst/>
                        </a:rPr>
                        <a:t>Farkhande</a:t>
                      </a:r>
                      <a:r>
                        <a:rPr lang="en-IN" sz="1100" u="none" strike="noStrike" dirty="0">
                          <a:effectLst/>
                        </a:rPr>
                        <a:t> (</a:t>
                      </a:r>
                      <a:r>
                        <a:rPr lang="en-IN" sz="1100" u="none" strike="noStrike" dirty="0" err="1">
                          <a:effectLst/>
                        </a:rPr>
                        <a:t>Jhulata</a:t>
                      </a:r>
                      <a:r>
                        <a:rPr lang="en-IN" sz="1100" u="none" strike="noStrike" dirty="0">
                          <a:effectLst/>
                        </a:rPr>
                        <a:t> </a:t>
                      </a:r>
                      <a:r>
                        <a:rPr lang="en-IN" sz="1100" u="none" strike="noStrike" dirty="0" err="1">
                          <a:effectLst/>
                        </a:rPr>
                        <a:t>Manora</a:t>
                      </a:r>
                      <a:r>
                        <a:rPr lang="en-IN" sz="1100" u="none" strike="noStrike" dirty="0">
                          <a:effectLst/>
                        </a:rPr>
                        <a:t>)</a:t>
                      </a:r>
                      <a:r>
                        <a:rPr lang="en-IN" sz="1100" u="none" strike="noStrike" baseline="0" dirty="0">
                          <a:effectLst/>
                        </a:rPr>
                        <a:t> </a:t>
                      </a:r>
                      <a:r>
                        <a:rPr lang="en-IN" sz="1100" u="none" strike="noStrike" dirty="0">
                          <a:effectLst/>
                        </a:rPr>
                        <a:t>as a Tourist destination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150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u="none" strike="noStrike" dirty="0">
                          <a:effectLst/>
                        </a:rPr>
                        <a:t>DPC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u="none" strike="noStrike" dirty="0">
                          <a:effectLst/>
                        </a:rPr>
                        <a:t> Proposal Sanctioned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1 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100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100" u="none" strike="noStrike">
                          <a:effectLst/>
                        </a:rPr>
                        <a:t>सहायक संचालक, पुरातत्व विभाग, नाशिक</a:t>
                      </a:r>
                      <a:br>
                        <a:rPr lang="mr-IN" sz="1100" u="none" strike="noStrike">
                          <a:effectLst/>
                        </a:rPr>
                      </a:br>
                      <a:r>
                        <a:rPr lang="mr-IN" sz="1100" u="none" strike="noStrike">
                          <a:effectLst/>
                        </a:rPr>
                        <a:t>0253-2507496 </a:t>
                      </a:r>
                      <a:r>
                        <a:rPr lang="en-IN" sz="1100" u="none" strike="noStrike">
                          <a:effectLst/>
                        </a:rPr>
                        <a:t>adanashik@gmail.com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u="none" strike="noStrike" dirty="0">
                          <a:effectLst/>
                        </a:rPr>
                        <a:t> </a:t>
                      </a:r>
                      <a:r>
                        <a:rPr lang="en-US" sz="1100" u="none" strike="noStrike" dirty="0" err="1">
                          <a:effectLst/>
                        </a:rPr>
                        <a:t>प्रस्तावास</a:t>
                      </a:r>
                      <a:r>
                        <a:rPr lang="en-US" sz="1100" u="none" strike="noStrike" dirty="0">
                          <a:effectLst/>
                        </a:rPr>
                        <a:t> DPC </a:t>
                      </a:r>
                      <a:r>
                        <a:rPr lang="en-US" sz="1100" u="none" strike="noStrike" baseline="0" dirty="0" err="1">
                          <a:effectLst/>
                        </a:rPr>
                        <a:t>मधुन</a:t>
                      </a:r>
                      <a:r>
                        <a:rPr lang="en-US" sz="1100" u="none" strike="noStrike" baseline="0" dirty="0">
                          <a:effectLst/>
                        </a:rPr>
                        <a:t> </a:t>
                      </a:r>
                      <a:r>
                        <a:rPr lang="en-US" sz="1100" u="none" strike="noStrike" baseline="0" dirty="0" err="1">
                          <a:effectLst/>
                        </a:rPr>
                        <a:t>मान्यता</a:t>
                      </a:r>
                      <a:r>
                        <a:rPr lang="en-US" sz="1100" u="none" strike="noStrike" baseline="0" dirty="0">
                          <a:effectLst/>
                        </a:rPr>
                        <a:t> </a:t>
                      </a:r>
                      <a:r>
                        <a:rPr lang="en-US" sz="1100" u="none" strike="noStrike" baseline="0" dirty="0" err="1">
                          <a:effectLst/>
                        </a:rPr>
                        <a:t>प्राप्त</a:t>
                      </a:r>
                      <a:r>
                        <a:rPr lang="en-US" sz="1100" u="none" strike="noStrike" baseline="0" dirty="0">
                          <a:effectLst/>
                        </a:rPr>
                        <a:t> – 148.00 </a:t>
                      </a:r>
                      <a:r>
                        <a:rPr lang="en-US" sz="1100" u="none" strike="noStrike" baseline="0" dirty="0" err="1">
                          <a:effectLst/>
                        </a:rPr>
                        <a:t>लक्ष</a:t>
                      </a:r>
                      <a:endParaRPr lang="en-IN" sz="1100" u="none" strike="noStrike" dirty="0">
                        <a:effectLst/>
                      </a:endParaRPr>
                    </a:p>
                    <a:p>
                      <a:pPr algn="l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257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100" u="none" strike="noStrike" dirty="0">
                          <a:effectLst/>
                        </a:rPr>
                        <a:t>Development </a:t>
                      </a:r>
                      <a:r>
                        <a:rPr lang="en-IN" sz="1100" u="none" strike="noStrike" dirty="0" err="1">
                          <a:effectLst/>
                        </a:rPr>
                        <a:t>Manudevi</a:t>
                      </a:r>
                      <a:r>
                        <a:rPr lang="en-IN" sz="1100" u="none" strike="noStrike" dirty="0">
                          <a:effectLst/>
                        </a:rPr>
                        <a:t> as a Tourist destination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500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u="none" strike="noStrike" dirty="0">
                          <a:effectLst/>
                        </a:rPr>
                        <a:t>State Scheme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u="none" strike="noStrike" dirty="0">
                          <a:effectLst/>
                        </a:rPr>
                        <a:t> Proposal Sanctioned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1 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100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100" u="none" strike="noStrike">
                          <a:effectLst/>
                        </a:rPr>
                        <a:t>उपवन संरक्षक, यावल </a:t>
                      </a:r>
                      <a:br>
                        <a:rPr lang="mr-IN" sz="1100" u="none" strike="noStrike">
                          <a:effectLst/>
                        </a:rPr>
                      </a:br>
                      <a:r>
                        <a:rPr lang="mr-IN" sz="1100" u="none" strike="noStrike">
                          <a:effectLst/>
                        </a:rPr>
                        <a:t>(</a:t>
                      </a:r>
                      <a:r>
                        <a:rPr lang="en-IN" sz="1100" u="none" strike="noStrike">
                          <a:effectLst/>
                        </a:rPr>
                        <a:t>DCF Deputy Conservator Forest)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u="none" strike="noStrike" dirty="0">
                          <a:effectLst/>
                        </a:rPr>
                        <a:t> </a:t>
                      </a:r>
                      <a:r>
                        <a:rPr lang="en-US" sz="1100" u="none" strike="noStrike" dirty="0" err="1">
                          <a:effectLst/>
                        </a:rPr>
                        <a:t>प्रस्तावास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पर्यटन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baseline="0" dirty="0" err="1">
                          <a:effectLst/>
                        </a:rPr>
                        <a:t>मधुन</a:t>
                      </a:r>
                      <a:r>
                        <a:rPr lang="en-US" sz="1100" u="none" strike="noStrike" baseline="0" dirty="0">
                          <a:effectLst/>
                        </a:rPr>
                        <a:t> </a:t>
                      </a:r>
                      <a:r>
                        <a:rPr lang="en-US" sz="1100" u="none" strike="noStrike" baseline="0" dirty="0" err="1">
                          <a:effectLst/>
                        </a:rPr>
                        <a:t>मान्यता</a:t>
                      </a:r>
                      <a:r>
                        <a:rPr lang="en-US" sz="1100" u="none" strike="noStrike" baseline="0" dirty="0">
                          <a:effectLst/>
                        </a:rPr>
                        <a:t> </a:t>
                      </a:r>
                      <a:r>
                        <a:rPr lang="en-US" sz="1100" u="none" strike="noStrike" baseline="0" dirty="0" err="1">
                          <a:effectLst/>
                        </a:rPr>
                        <a:t>प्राप्त</a:t>
                      </a:r>
                      <a:r>
                        <a:rPr lang="en-US" sz="1100" u="none" strike="noStrike" baseline="0" dirty="0">
                          <a:effectLst/>
                        </a:rPr>
                        <a:t> – 491.00 </a:t>
                      </a:r>
                      <a:r>
                        <a:rPr lang="en-US" sz="1100" u="none" strike="noStrike" baseline="0" dirty="0" err="1">
                          <a:effectLst/>
                        </a:rPr>
                        <a:t>लक्ष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0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100" u="none" strike="noStrike" dirty="0">
                          <a:effectLst/>
                        </a:rPr>
                        <a:t>Development </a:t>
                      </a:r>
                      <a:r>
                        <a:rPr lang="en-IN" sz="1100" u="none" strike="noStrike" dirty="0" err="1">
                          <a:effectLst/>
                        </a:rPr>
                        <a:t>Unapdev</a:t>
                      </a:r>
                      <a:r>
                        <a:rPr lang="en-IN" sz="1100" u="none" strike="noStrike" dirty="0">
                          <a:effectLst/>
                        </a:rPr>
                        <a:t> as a Tourist destination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150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u="none" strike="noStrike" dirty="0">
                          <a:effectLst/>
                        </a:rPr>
                        <a:t>State Scheme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u="none" strike="noStrike" dirty="0">
                          <a:effectLst/>
                        </a:rPr>
                        <a:t> Proposal Sanctioned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 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100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100" u="none" strike="noStrike">
                          <a:effectLst/>
                        </a:rPr>
                        <a:t>उपवन संरक्षक, यावल (</a:t>
                      </a:r>
                      <a:r>
                        <a:rPr lang="en-IN" sz="1100" u="none" strike="noStrike">
                          <a:effectLst/>
                        </a:rPr>
                        <a:t>DCF deputy conservator forest)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u="none" strike="noStrike" dirty="0">
                          <a:effectLst/>
                        </a:rPr>
                        <a:t> </a:t>
                      </a:r>
                      <a:r>
                        <a:rPr lang="en-US" sz="1100" u="none" strike="noStrike" dirty="0" err="1">
                          <a:effectLst/>
                        </a:rPr>
                        <a:t>प्रस्तावास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पर्यटन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baseline="0" dirty="0" err="1">
                          <a:effectLst/>
                        </a:rPr>
                        <a:t>मधुन</a:t>
                      </a:r>
                      <a:r>
                        <a:rPr lang="en-US" sz="1100" u="none" strike="noStrike" baseline="0" dirty="0">
                          <a:effectLst/>
                        </a:rPr>
                        <a:t> </a:t>
                      </a:r>
                      <a:r>
                        <a:rPr lang="en-US" sz="1100" u="none" strike="noStrike" baseline="0" dirty="0" err="1">
                          <a:effectLst/>
                        </a:rPr>
                        <a:t>मान्यता</a:t>
                      </a:r>
                      <a:r>
                        <a:rPr lang="en-US" sz="1100" u="none" strike="noStrike" baseline="0" dirty="0">
                          <a:effectLst/>
                        </a:rPr>
                        <a:t> </a:t>
                      </a:r>
                      <a:r>
                        <a:rPr lang="en-US" sz="1100" u="none" strike="noStrike" baseline="0" dirty="0" err="1">
                          <a:effectLst/>
                        </a:rPr>
                        <a:t>प्राप्त</a:t>
                      </a:r>
                      <a:r>
                        <a:rPr lang="en-US" sz="1100" u="none" strike="noStrike" baseline="0" dirty="0">
                          <a:effectLst/>
                        </a:rPr>
                        <a:t> – 497.00 </a:t>
                      </a:r>
                      <a:r>
                        <a:rPr lang="en-US" sz="1100" u="none" strike="noStrike" baseline="0" dirty="0" err="1">
                          <a:effectLst/>
                        </a:rPr>
                        <a:t>लक्ष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808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100" u="none" strike="noStrike" dirty="0">
                          <a:effectLst/>
                        </a:rPr>
                        <a:t>Development </a:t>
                      </a:r>
                      <a:r>
                        <a:rPr lang="en-IN" sz="1100" u="none" strike="noStrike" dirty="0" err="1">
                          <a:effectLst/>
                        </a:rPr>
                        <a:t>Sonbardi</a:t>
                      </a:r>
                      <a:r>
                        <a:rPr lang="en-IN" sz="1100" u="none" strike="noStrike" dirty="0">
                          <a:effectLst/>
                        </a:rPr>
                        <a:t> as a Tourist destination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2800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u="none" strike="noStrike" dirty="0">
                          <a:effectLst/>
                        </a:rPr>
                        <a:t>State Scheme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u="none" strike="noStrike" dirty="0">
                          <a:effectLst/>
                        </a:rPr>
                        <a:t> Proposal Sanctioned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 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100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100" u="none" strike="noStrike">
                          <a:effectLst/>
                        </a:rPr>
                        <a:t>मुख्याधिकारी जामनेर नगर परिषद,  जामनेर </a:t>
                      </a:r>
                      <a:endParaRPr lang="mr-I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u="none" strike="noStrike" dirty="0">
                          <a:effectLst/>
                        </a:rPr>
                        <a:t> </a:t>
                      </a:r>
                      <a:r>
                        <a:rPr lang="en-US" sz="1100" u="none" strike="noStrike" dirty="0" err="1">
                          <a:effectLst/>
                        </a:rPr>
                        <a:t>प्रस्तावास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पर्यटन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baseline="0" dirty="0" err="1">
                          <a:effectLst/>
                        </a:rPr>
                        <a:t>मधुन</a:t>
                      </a:r>
                      <a:r>
                        <a:rPr lang="en-US" sz="1100" u="none" strike="noStrike" baseline="0" dirty="0">
                          <a:effectLst/>
                        </a:rPr>
                        <a:t> </a:t>
                      </a:r>
                      <a:r>
                        <a:rPr lang="en-US" sz="1100" u="none" strike="noStrike" baseline="0" dirty="0" err="1">
                          <a:effectLst/>
                        </a:rPr>
                        <a:t>मान्यता</a:t>
                      </a:r>
                      <a:r>
                        <a:rPr lang="en-US" sz="1100" u="none" strike="noStrike" baseline="0" dirty="0">
                          <a:effectLst/>
                        </a:rPr>
                        <a:t> </a:t>
                      </a:r>
                      <a:r>
                        <a:rPr lang="en-US" sz="1100" u="none" strike="noStrike" baseline="0" dirty="0" err="1">
                          <a:effectLst/>
                        </a:rPr>
                        <a:t>प्राप्त</a:t>
                      </a:r>
                      <a:r>
                        <a:rPr lang="en-US" sz="1100" u="none" strike="noStrike" baseline="0" dirty="0">
                          <a:effectLst/>
                        </a:rPr>
                        <a:t> – 2500.00 </a:t>
                      </a:r>
                      <a:r>
                        <a:rPr lang="en-US" sz="1100" u="none" strike="noStrike" baseline="0" dirty="0" err="1">
                          <a:effectLst/>
                        </a:rPr>
                        <a:t>लक्ष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2760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100" u="none" strike="noStrike">
                          <a:effectLst/>
                        </a:rPr>
                        <a:t>Development Mangalgraha as a Tourist destination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500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 State Scheme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u="none" strike="noStrike" dirty="0">
                          <a:effectLst/>
                        </a:rPr>
                        <a:t> Proposal Sanctioned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100" u="none" strike="noStrike">
                          <a:effectLst/>
                        </a:rPr>
                        <a:t>कार्यकारी अभियंता सार्वजनिक बांधकाम विभाग अमळनेर</a:t>
                      </a:r>
                      <a:br>
                        <a:rPr lang="mr-IN" sz="1100" u="none" strike="noStrike">
                          <a:effectLst/>
                        </a:rPr>
                      </a:br>
                      <a:r>
                        <a:rPr lang="en-IN" sz="1100" u="none" strike="noStrike">
                          <a:effectLst/>
                        </a:rPr>
                        <a:t>amalner.ee@mahapwd.gov.in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u="none" strike="noStrike" dirty="0">
                          <a:effectLst/>
                        </a:rPr>
                        <a:t> </a:t>
                      </a:r>
                      <a:r>
                        <a:rPr lang="en-US" sz="1100" u="none" strike="noStrike" dirty="0" err="1">
                          <a:effectLst/>
                        </a:rPr>
                        <a:t>प्रस्तावास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पर्यटन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baseline="0" dirty="0" err="1">
                          <a:effectLst/>
                        </a:rPr>
                        <a:t>मधुन</a:t>
                      </a:r>
                      <a:r>
                        <a:rPr lang="en-US" sz="1100" u="none" strike="noStrike" baseline="0" dirty="0">
                          <a:effectLst/>
                        </a:rPr>
                        <a:t> </a:t>
                      </a:r>
                      <a:r>
                        <a:rPr lang="en-US" sz="1100" u="none" strike="noStrike" baseline="0" dirty="0" err="1">
                          <a:effectLst/>
                        </a:rPr>
                        <a:t>मान्यता</a:t>
                      </a:r>
                      <a:r>
                        <a:rPr lang="en-US" sz="1100" u="none" strike="noStrike" baseline="0" dirty="0">
                          <a:effectLst/>
                        </a:rPr>
                        <a:t> </a:t>
                      </a:r>
                      <a:r>
                        <a:rPr lang="en-US" sz="1100" u="none" strike="noStrike" baseline="0" dirty="0" err="1">
                          <a:effectLst/>
                        </a:rPr>
                        <a:t>प्राप्त</a:t>
                      </a:r>
                      <a:r>
                        <a:rPr lang="en-US" sz="1100" u="none" strike="noStrike" baseline="0" dirty="0">
                          <a:effectLst/>
                        </a:rPr>
                        <a:t> – 2500.00 </a:t>
                      </a:r>
                      <a:r>
                        <a:rPr lang="en-US" sz="1100" u="none" strike="noStrike" baseline="0" dirty="0" err="1">
                          <a:effectLst/>
                        </a:rPr>
                        <a:t>लक्ष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2760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100" u="none" strike="noStrike" dirty="0">
                          <a:effectLst/>
                        </a:rPr>
                        <a:t>Development </a:t>
                      </a:r>
                      <a:r>
                        <a:rPr lang="en-IN" sz="1100" u="none" strike="noStrike" dirty="0" err="1">
                          <a:effectLst/>
                        </a:rPr>
                        <a:t>Padmalaya</a:t>
                      </a:r>
                      <a:r>
                        <a:rPr lang="en-IN" sz="1100" u="none" strike="noStrike" dirty="0">
                          <a:effectLst/>
                        </a:rPr>
                        <a:t> as a Tourist destination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500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u="none" strike="noStrike" dirty="0">
                          <a:effectLst/>
                        </a:rPr>
                        <a:t>DPC 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u="none" strike="noStrike" dirty="0">
                          <a:effectLst/>
                        </a:rPr>
                        <a:t> Proposal Sanctioned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 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100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100" u="none" strike="noStrike" dirty="0">
                          <a:effectLst/>
                        </a:rPr>
                        <a:t>कार्यकारी अभियंता सार्वजनिक बांधकाम विभाग अमळनेर</a:t>
                      </a:r>
                      <a:br>
                        <a:rPr lang="mr-IN" sz="1100" u="none" strike="noStrike" dirty="0">
                          <a:effectLst/>
                        </a:rPr>
                      </a:br>
                      <a:r>
                        <a:rPr lang="en-IN" sz="1100" u="none" strike="noStrike" dirty="0">
                          <a:effectLst/>
                        </a:rPr>
                        <a:t>amalner.ee@mahapwd.gov.in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u="none" strike="noStrike" dirty="0">
                          <a:effectLst/>
                        </a:rPr>
                        <a:t> </a:t>
                      </a:r>
                      <a:r>
                        <a:rPr lang="en-US" sz="1100" u="none" strike="noStrike" dirty="0" err="1">
                          <a:effectLst/>
                        </a:rPr>
                        <a:t>प्रस्तावास</a:t>
                      </a:r>
                      <a:r>
                        <a:rPr lang="en-US" sz="1100" u="none" strike="noStrike" dirty="0">
                          <a:effectLst/>
                        </a:rPr>
                        <a:t> DPC </a:t>
                      </a:r>
                      <a:r>
                        <a:rPr lang="en-US" sz="1100" u="none" strike="noStrike" baseline="0" dirty="0" err="1">
                          <a:effectLst/>
                        </a:rPr>
                        <a:t>मधुन</a:t>
                      </a:r>
                      <a:r>
                        <a:rPr lang="en-US" sz="1100" u="none" strike="noStrike" baseline="0" dirty="0">
                          <a:effectLst/>
                        </a:rPr>
                        <a:t> </a:t>
                      </a:r>
                      <a:r>
                        <a:rPr lang="en-US" sz="1100" u="none" strike="noStrike" baseline="0" dirty="0" err="1">
                          <a:effectLst/>
                        </a:rPr>
                        <a:t>मान्यता</a:t>
                      </a:r>
                      <a:r>
                        <a:rPr lang="en-US" sz="1100" u="none" strike="noStrike" baseline="0" dirty="0">
                          <a:effectLst/>
                        </a:rPr>
                        <a:t> </a:t>
                      </a:r>
                      <a:r>
                        <a:rPr lang="en-US" sz="1100" u="none" strike="noStrike" baseline="0" dirty="0" err="1">
                          <a:effectLst/>
                        </a:rPr>
                        <a:t>प्राप्त</a:t>
                      </a:r>
                      <a:r>
                        <a:rPr lang="en-US" sz="1100" u="none" strike="noStrike" baseline="0" dirty="0">
                          <a:effectLst/>
                        </a:rPr>
                        <a:t> – 290.00 </a:t>
                      </a:r>
                      <a:r>
                        <a:rPr lang="en-US" sz="1100" u="none" strike="noStrike" baseline="0" dirty="0" err="1">
                          <a:effectLst/>
                        </a:rPr>
                        <a:t>लक्ष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8284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100" u="none" strike="noStrike">
                          <a:effectLst/>
                        </a:rPr>
                        <a:t>Development Garkheda as a Tourist destination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4000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>
                          <a:effectLst/>
                        </a:rPr>
                        <a:t>DPC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100" u="none" strike="noStrike" dirty="0">
                          <a:effectLst/>
                        </a:rPr>
                        <a:t> Proposal Sanctioned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100" u="none" strike="noStrike" dirty="0">
                          <a:effectLst/>
                        </a:rPr>
                        <a:t>100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mr-IN" sz="1100" u="none" strike="noStrike" dirty="0">
                          <a:effectLst/>
                        </a:rPr>
                        <a:t> कार्यकारी अभियंता सार्वजनिक बांधकाम विभाग जळगाव </a:t>
                      </a:r>
                      <a:br>
                        <a:rPr lang="mr-IN" sz="1100" u="none" strike="noStrike" dirty="0">
                          <a:effectLst/>
                        </a:rPr>
                      </a:br>
                      <a:endParaRPr lang="mr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100" u="none" strike="noStrike" dirty="0">
                          <a:effectLst/>
                        </a:rPr>
                        <a:t> </a:t>
                      </a:r>
                      <a:r>
                        <a:rPr lang="en-US" sz="1100" u="none" strike="noStrike" dirty="0" err="1">
                          <a:effectLst/>
                        </a:rPr>
                        <a:t>प्रस्तावास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पर्यटन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baseline="0" dirty="0" err="1">
                          <a:effectLst/>
                        </a:rPr>
                        <a:t>मधुन</a:t>
                      </a:r>
                      <a:r>
                        <a:rPr lang="en-US" sz="1100" u="none" strike="noStrike" baseline="0" dirty="0">
                          <a:effectLst/>
                        </a:rPr>
                        <a:t> </a:t>
                      </a:r>
                      <a:r>
                        <a:rPr lang="en-US" sz="1100" u="none" strike="noStrike" baseline="0" dirty="0" err="1">
                          <a:effectLst/>
                        </a:rPr>
                        <a:t>मान्यता</a:t>
                      </a:r>
                      <a:r>
                        <a:rPr lang="en-US" sz="1100" u="none" strike="noStrike" baseline="0" dirty="0">
                          <a:effectLst/>
                        </a:rPr>
                        <a:t> </a:t>
                      </a:r>
                      <a:r>
                        <a:rPr lang="en-US" sz="1100" u="none" strike="noStrike" baseline="0" dirty="0" err="1">
                          <a:effectLst/>
                        </a:rPr>
                        <a:t>प्राप्त</a:t>
                      </a:r>
                      <a:r>
                        <a:rPr lang="en-US" sz="1100" u="none" strike="noStrike" baseline="0" dirty="0">
                          <a:effectLst/>
                        </a:rPr>
                        <a:t> – 4000.00 </a:t>
                      </a:r>
                      <a:r>
                        <a:rPr lang="en-US" sz="1100" u="none" strike="noStrike" baseline="0" dirty="0" err="1">
                          <a:effectLst/>
                        </a:rPr>
                        <a:t>लक्ष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386" marR="4386" marT="4386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833734" y="122314"/>
            <a:ext cx="6862157" cy="4001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One Year Plan Initiatives – Tourism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15067750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BA719-4E87-9473-16A1-AEE012B1F827}"/>
              </a:ext>
            </a:extLst>
          </p:cNvPr>
          <p:cNvSpPr txBox="1">
            <a:spLocks/>
          </p:cNvSpPr>
          <p:nvPr/>
        </p:nvSpPr>
        <p:spPr>
          <a:xfrm>
            <a:off x="269240" y="31115"/>
            <a:ext cx="12095480" cy="7829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Tourism Development</a:t>
            </a:r>
            <a:endParaRPr lang="en-IN" sz="2400" b="1" dirty="0"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17BE51-A345-34CE-DC94-4C0002B4C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8" r="30789"/>
          <a:stretch/>
        </p:blipFill>
        <p:spPr>
          <a:xfrm>
            <a:off x="339301" y="2355403"/>
            <a:ext cx="2803950" cy="25785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290F5A-6924-891E-FE7B-98E668220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0" y="5032047"/>
            <a:ext cx="6099285" cy="16379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964073-3D45-8F79-D06F-5D28138BC3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97"/>
          <a:stretch/>
        </p:blipFill>
        <p:spPr>
          <a:xfrm rot="5400000">
            <a:off x="2684522" y="1179886"/>
            <a:ext cx="4355663" cy="31524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E34CBE-2DB5-110F-2CE7-5E972E0E0DC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" y="578287"/>
            <a:ext cx="2803950" cy="16790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377E463-D4A2-8DA4-8D1C-819086A19427}"/>
              </a:ext>
            </a:extLst>
          </p:cNvPr>
          <p:cNvSpPr txBox="1"/>
          <p:nvPr/>
        </p:nvSpPr>
        <p:spPr>
          <a:xfrm>
            <a:off x="4785996" y="256549"/>
            <a:ext cx="1724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>
                <a:solidFill>
                  <a:schemeClr val="bg2">
                    <a:lumMod val="10000"/>
                  </a:schemeClr>
                </a:solidFill>
              </a:rPr>
              <a:t>Godri</a:t>
            </a:r>
            <a:r>
              <a:rPr lang="en-IN" sz="1600" b="1" dirty="0">
                <a:solidFill>
                  <a:schemeClr val="bg2">
                    <a:lumMod val="10000"/>
                  </a:schemeClr>
                </a:solidFill>
              </a:rPr>
              <a:t>, Tal </a:t>
            </a:r>
            <a:r>
              <a:rPr lang="en-IN" sz="1600" b="1" dirty="0" err="1">
                <a:solidFill>
                  <a:schemeClr val="bg2">
                    <a:lumMod val="10000"/>
                  </a:schemeClr>
                </a:solidFill>
              </a:rPr>
              <a:t>Jalmner</a:t>
            </a:r>
            <a:endParaRPr lang="en-IN" sz="1600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2BA636C-6E79-FC7C-8BA3-B8FA8B8DA83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455" y="5032047"/>
            <a:ext cx="2676846" cy="16379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2B4AE0-B95D-F848-F70C-C49C41D1C4B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454" y="578287"/>
            <a:ext cx="2676847" cy="24792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8E7B43-A961-D3F1-EC1D-AB8B288F33A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50" y="5032047"/>
            <a:ext cx="2676846" cy="16379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04B67CC-CF4C-44DA-7252-D5A8155F0C3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454" y="3137799"/>
            <a:ext cx="5525142" cy="17961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A1C37A6-DD9F-F641-E498-09B848FCCBB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49" y="578287"/>
            <a:ext cx="2676847" cy="24614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0C2D97D-0651-6E7A-51EF-78605891F76A}"/>
              </a:ext>
            </a:extLst>
          </p:cNvPr>
          <p:cNvSpPr txBox="1"/>
          <p:nvPr/>
        </p:nvSpPr>
        <p:spPr>
          <a:xfrm>
            <a:off x="10106023" y="239733"/>
            <a:ext cx="2172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>
                <a:solidFill>
                  <a:schemeClr val="bg2">
                    <a:lumMod val="10000"/>
                  </a:schemeClr>
                </a:solidFill>
              </a:rPr>
              <a:t>Sonbardi</a:t>
            </a:r>
            <a:r>
              <a:rPr lang="en-IN" sz="1600" b="1" dirty="0">
                <a:solidFill>
                  <a:schemeClr val="bg2">
                    <a:lumMod val="10000"/>
                  </a:schemeClr>
                </a:solidFill>
              </a:rPr>
              <a:t>, Tal </a:t>
            </a:r>
            <a:r>
              <a:rPr lang="en-IN" sz="1600" b="1" dirty="0" err="1">
                <a:solidFill>
                  <a:schemeClr val="bg2">
                    <a:lumMod val="10000"/>
                  </a:schemeClr>
                </a:solidFill>
              </a:rPr>
              <a:t>Jalmner</a:t>
            </a:r>
            <a:endParaRPr lang="en-IN" sz="1600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719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F9D77-DDF9-8962-8F30-4E5A52F8A50B}"/>
              </a:ext>
            </a:extLst>
          </p:cNvPr>
          <p:cNvSpPr txBox="1">
            <a:spLocks/>
          </p:cNvSpPr>
          <p:nvPr/>
        </p:nvSpPr>
        <p:spPr>
          <a:xfrm>
            <a:off x="269240" y="31115"/>
            <a:ext cx="12095480" cy="7829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Tourism Development</a:t>
            </a:r>
            <a:endParaRPr lang="en-IN" sz="2400" b="1" dirty="0"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A88826-F005-835F-B29A-A769AD961D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69" y="3030309"/>
            <a:ext cx="2723006" cy="17512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0B4D4C-7BFA-8FB5-E9B5-8D88425151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62"/>
          <a:stretch/>
        </p:blipFill>
        <p:spPr>
          <a:xfrm>
            <a:off x="433388" y="542919"/>
            <a:ext cx="5620894" cy="23547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08129B-C939-2001-82DB-73C39DD2860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71"/>
          <a:stretch/>
        </p:blipFill>
        <p:spPr>
          <a:xfrm>
            <a:off x="391668" y="4914218"/>
            <a:ext cx="5662613" cy="18451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7D3CB2-6796-196E-522D-9F485D58DD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975" y="3030309"/>
            <a:ext cx="2831307" cy="17512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5750D1-8C78-CE27-F2C7-08B023DD5F7F}"/>
              </a:ext>
            </a:extLst>
          </p:cNvPr>
          <p:cNvSpPr txBox="1"/>
          <p:nvPr/>
        </p:nvSpPr>
        <p:spPr>
          <a:xfrm>
            <a:off x="4124325" y="240974"/>
            <a:ext cx="209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>
                <a:solidFill>
                  <a:schemeClr val="bg2">
                    <a:lumMod val="10000"/>
                  </a:schemeClr>
                </a:solidFill>
              </a:rPr>
              <a:t>Garkheda</a:t>
            </a:r>
            <a:r>
              <a:rPr lang="en-IN" sz="1600" b="1" dirty="0">
                <a:solidFill>
                  <a:schemeClr val="bg2">
                    <a:lumMod val="10000"/>
                  </a:schemeClr>
                </a:solidFill>
              </a:rPr>
              <a:t>, Tal </a:t>
            </a:r>
            <a:r>
              <a:rPr lang="en-IN" sz="1600" b="1" dirty="0" err="1">
                <a:solidFill>
                  <a:schemeClr val="bg2">
                    <a:lumMod val="10000"/>
                  </a:schemeClr>
                </a:solidFill>
              </a:rPr>
              <a:t>Jalmner</a:t>
            </a:r>
            <a:endParaRPr lang="en-IN" sz="1600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D0468A-C3C9-A329-49E0-86DE52C4B6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5" t="58375" r="5180" b="4819"/>
          <a:stretch/>
        </p:blipFill>
        <p:spPr>
          <a:xfrm>
            <a:off x="6969760" y="542920"/>
            <a:ext cx="4911566" cy="23547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B8421A-EB49-55A2-FC21-A800B5C84BD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6" t="58750" r="5806" b="6914"/>
          <a:stretch/>
        </p:blipFill>
        <p:spPr>
          <a:xfrm>
            <a:off x="6969761" y="3030309"/>
            <a:ext cx="2574290" cy="17512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EF6072-A945-EA2F-89E4-E950ADB804F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1" t="3514" r="9767" b="66667"/>
          <a:stretch/>
        </p:blipFill>
        <p:spPr>
          <a:xfrm>
            <a:off x="9629775" y="3030309"/>
            <a:ext cx="2251551" cy="17512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22A93B-1E36-CBA9-6EE6-52ED5C47A1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7" t="58750" r="5389" b="5834"/>
          <a:stretch/>
        </p:blipFill>
        <p:spPr>
          <a:xfrm>
            <a:off x="6936024" y="4914217"/>
            <a:ext cx="4945302" cy="18451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5750D1-8C78-CE27-F2C7-08B023DD5F7F}"/>
              </a:ext>
            </a:extLst>
          </p:cNvPr>
          <p:cNvSpPr txBox="1"/>
          <p:nvPr/>
        </p:nvSpPr>
        <p:spPr>
          <a:xfrm>
            <a:off x="8799968" y="221365"/>
            <a:ext cx="3147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err="1">
                <a:solidFill>
                  <a:schemeClr val="bg2">
                    <a:lumMod val="10000"/>
                  </a:schemeClr>
                </a:solidFill>
              </a:rPr>
              <a:t>Landorkhori</a:t>
            </a:r>
            <a:r>
              <a:rPr lang="en-IN" sz="1600" b="1" dirty="0">
                <a:solidFill>
                  <a:schemeClr val="bg2">
                    <a:lumMod val="10000"/>
                  </a:schemeClr>
                </a:solidFill>
              </a:rPr>
              <a:t> Forest garden, Jalgaon</a:t>
            </a:r>
          </a:p>
        </p:txBody>
      </p:sp>
    </p:spTree>
    <p:extLst>
      <p:ext uri="{BB962C8B-B14F-4D97-AF65-F5344CB8AC3E}">
        <p14:creationId xmlns:p14="http://schemas.microsoft.com/office/powerpoint/2010/main" val="23878193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6000" b="-3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986" y="2583224"/>
            <a:ext cx="10515600" cy="1325563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 algn="ctr"/>
            <a:r>
              <a:rPr lang="en-US" b="1" dirty="0">
                <a:solidFill>
                  <a:prstClr val="black">
                    <a:lumMod val="85000"/>
                    <a:lumOff val="15000"/>
                  </a:prstClr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Part 6 - Urban </a:t>
            </a:r>
            <a:r>
              <a:rPr lang="en-US" b="1" u="sng" dirty="0">
                <a:solidFill>
                  <a:prstClr val="black">
                    <a:lumMod val="85000"/>
                    <a:lumOff val="15000"/>
                  </a:prstClr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Development</a:t>
            </a:r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36482735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28DE9C3-FB18-C5E5-4278-9F458965E9E0}"/>
              </a:ext>
            </a:extLst>
          </p:cNvPr>
          <p:cNvSpPr/>
          <p:nvPr/>
        </p:nvSpPr>
        <p:spPr>
          <a:xfrm>
            <a:off x="182880" y="680720"/>
            <a:ext cx="5885912" cy="582729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6C646B-E1E0-CDA0-D9C0-EC5032BFA49F}"/>
              </a:ext>
            </a:extLst>
          </p:cNvPr>
          <p:cNvSpPr txBox="1"/>
          <p:nvPr/>
        </p:nvSpPr>
        <p:spPr>
          <a:xfrm>
            <a:off x="0" y="121620"/>
            <a:ext cx="10960474" cy="533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FF0000"/>
                </a:solidFill>
                <a:effectLst/>
                <a:latin typeface="DVOT-Surekh" panose="00000400000000000000" pitchFamily="2" charset="0"/>
                <a:cs typeface="DVOT-Surekh" panose="00000400000000000000" pitchFamily="2" charset="0"/>
              </a:rPr>
              <a:t>City Development – Four major cities</a:t>
            </a:r>
            <a:endParaRPr lang="en-US" sz="2800" b="1" dirty="0">
              <a:solidFill>
                <a:srgbClr val="FF0000"/>
              </a:solidFill>
              <a:latin typeface="DVOT-Surekh" panose="00000400000000000000" pitchFamily="2" charset="0"/>
              <a:cs typeface="DVOT-Surekh" panose="00000400000000000000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403394F-5B6E-F802-3D74-64941D83CB63}"/>
              </a:ext>
            </a:extLst>
          </p:cNvPr>
          <p:cNvGrpSpPr/>
          <p:nvPr/>
        </p:nvGrpSpPr>
        <p:grpSpPr>
          <a:xfrm>
            <a:off x="6281453" y="1592550"/>
            <a:ext cx="5267894" cy="3247544"/>
            <a:chOff x="1475806" y="944850"/>
            <a:chExt cx="9240389" cy="5985946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67063A6-946C-B9B1-D72B-49B4318348AE}"/>
                </a:ext>
              </a:extLst>
            </p:cNvPr>
            <p:cNvSpPr/>
            <p:nvPr/>
          </p:nvSpPr>
          <p:spPr>
            <a:xfrm>
              <a:off x="3196893" y="1820622"/>
              <a:ext cx="2550553" cy="2669876"/>
            </a:xfrm>
            <a:custGeom>
              <a:avLst/>
              <a:gdLst>
                <a:gd name="connsiteX0" fmla="*/ 11635 w 2329808"/>
                <a:gd name="connsiteY0" fmla="*/ 2438804 h 2438804"/>
                <a:gd name="connsiteX1" fmla="*/ 0 w 2329808"/>
                <a:gd name="connsiteY1" fmla="*/ 2427247 h 2438804"/>
                <a:gd name="connsiteX2" fmla="*/ 2318174 w 2329808"/>
                <a:gd name="connsiteY2" fmla="*/ 0 h 2438804"/>
                <a:gd name="connsiteX3" fmla="*/ 2329809 w 2329808"/>
                <a:gd name="connsiteY3" fmla="*/ 11518 h 2438804"/>
                <a:gd name="connsiteX4" fmla="*/ 11635 w 2329808"/>
                <a:gd name="connsiteY4" fmla="*/ 2438804 h 2438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9808" h="2438804">
                  <a:moveTo>
                    <a:pt x="11635" y="2438804"/>
                  </a:moveTo>
                  <a:lnTo>
                    <a:pt x="0" y="2427247"/>
                  </a:lnTo>
                  <a:lnTo>
                    <a:pt x="2318174" y="0"/>
                  </a:lnTo>
                  <a:lnTo>
                    <a:pt x="2329809" y="11518"/>
                  </a:lnTo>
                  <a:lnTo>
                    <a:pt x="11635" y="2438804"/>
                  </a:lnTo>
                  <a:close/>
                </a:path>
              </a:pathLst>
            </a:custGeom>
            <a:solidFill>
              <a:schemeClr val="accent1"/>
            </a:solidFill>
            <a:ln w="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AD58190-0B1E-5219-1C5B-855782BC9A83}"/>
                </a:ext>
              </a:extLst>
            </p:cNvPr>
            <p:cNvSpPr/>
            <p:nvPr/>
          </p:nvSpPr>
          <p:spPr>
            <a:xfrm>
              <a:off x="6583729" y="1883415"/>
              <a:ext cx="2550511" cy="2669834"/>
            </a:xfrm>
            <a:custGeom>
              <a:avLst/>
              <a:gdLst>
                <a:gd name="connsiteX0" fmla="*/ 2318174 w 2329769"/>
                <a:gd name="connsiteY0" fmla="*/ 2438766 h 2438765"/>
                <a:gd name="connsiteX1" fmla="*/ 0 w 2329769"/>
                <a:gd name="connsiteY1" fmla="*/ 11518 h 2438765"/>
                <a:gd name="connsiteX2" fmla="*/ 11596 w 2329769"/>
                <a:gd name="connsiteY2" fmla="*/ 0 h 2438765"/>
                <a:gd name="connsiteX3" fmla="*/ 2329770 w 2329769"/>
                <a:gd name="connsiteY3" fmla="*/ 2427247 h 2438765"/>
                <a:gd name="connsiteX4" fmla="*/ 2318174 w 2329769"/>
                <a:gd name="connsiteY4" fmla="*/ 2438766 h 2438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9769" h="2438765">
                  <a:moveTo>
                    <a:pt x="2318174" y="2438766"/>
                  </a:moveTo>
                  <a:lnTo>
                    <a:pt x="0" y="11518"/>
                  </a:lnTo>
                  <a:lnTo>
                    <a:pt x="11596" y="0"/>
                  </a:lnTo>
                  <a:lnTo>
                    <a:pt x="2329770" y="2427247"/>
                  </a:lnTo>
                  <a:lnTo>
                    <a:pt x="2318174" y="2438766"/>
                  </a:lnTo>
                  <a:close/>
                </a:path>
              </a:pathLst>
            </a:custGeom>
            <a:solidFill>
              <a:schemeClr val="accent5"/>
            </a:solidFill>
            <a:ln w="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BBE6945-5950-E6DE-A597-A7824BFFA07D}"/>
                </a:ext>
              </a:extLst>
            </p:cNvPr>
            <p:cNvSpPr/>
            <p:nvPr/>
          </p:nvSpPr>
          <p:spPr>
            <a:xfrm>
              <a:off x="7040828" y="1710373"/>
              <a:ext cx="412965" cy="665541"/>
            </a:xfrm>
            <a:custGeom>
              <a:avLst/>
              <a:gdLst>
                <a:gd name="connsiteX0" fmla="*/ 117871 w 377224"/>
                <a:gd name="connsiteY0" fmla="*/ 607882 h 607940"/>
                <a:gd name="connsiteX1" fmla="*/ 377071 w 377224"/>
                <a:gd name="connsiteY1" fmla="*/ 2276 h 607940"/>
                <a:gd name="connsiteX2" fmla="*/ 231808 w 377224"/>
                <a:gd name="connsiteY2" fmla="*/ -59 h 607940"/>
                <a:gd name="connsiteX3" fmla="*/ -153 w 377224"/>
                <a:gd name="connsiteY3" fmla="*/ 522273 h 607940"/>
                <a:gd name="connsiteX4" fmla="*/ 15412 w 377224"/>
                <a:gd name="connsiteY4" fmla="*/ 533091 h 607940"/>
                <a:gd name="connsiteX5" fmla="*/ 117871 w 377224"/>
                <a:gd name="connsiteY5" fmla="*/ 607882 h 60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7224" h="607940">
                  <a:moveTo>
                    <a:pt x="117871" y="607882"/>
                  </a:moveTo>
                  <a:cubicBezTo>
                    <a:pt x="260487" y="434998"/>
                    <a:pt x="350454" y="224801"/>
                    <a:pt x="377071" y="2276"/>
                  </a:cubicBezTo>
                  <a:lnTo>
                    <a:pt x="231808" y="-59"/>
                  </a:lnTo>
                  <a:cubicBezTo>
                    <a:pt x="205736" y="192573"/>
                    <a:pt x="125303" y="373776"/>
                    <a:pt x="-153" y="522273"/>
                  </a:cubicBezTo>
                  <a:cubicBezTo>
                    <a:pt x="5373" y="525343"/>
                    <a:pt x="10587" y="528970"/>
                    <a:pt x="15412" y="533091"/>
                  </a:cubicBezTo>
                  <a:cubicBezTo>
                    <a:pt x="45687" y="564766"/>
                    <a:pt x="83355" y="581966"/>
                    <a:pt x="117871" y="607882"/>
                  </a:cubicBezTo>
                  <a:close/>
                </a:path>
              </a:pathLst>
            </a:custGeom>
            <a:solidFill>
              <a:schemeClr val="accent5"/>
            </a:solidFill>
            <a:ln w="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47E1006-0EA0-3BDF-0DE9-1277865BA78F}"/>
                </a:ext>
              </a:extLst>
            </p:cNvPr>
            <p:cNvSpPr/>
            <p:nvPr/>
          </p:nvSpPr>
          <p:spPr>
            <a:xfrm>
              <a:off x="6490733" y="2282110"/>
              <a:ext cx="679301" cy="513586"/>
            </a:xfrm>
            <a:custGeom>
              <a:avLst/>
              <a:gdLst>
                <a:gd name="connsiteX0" fmla="*/ 620356 w 620509"/>
                <a:gd name="connsiteY0" fmla="*/ 85628 h 469136"/>
                <a:gd name="connsiteX1" fmla="*/ 517937 w 620509"/>
                <a:gd name="connsiteY1" fmla="*/ 10759 h 469136"/>
                <a:gd name="connsiteX2" fmla="*/ 502371 w 620509"/>
                <a:gd name="connsiteY2" fmla="*/ -59 h 469136"/>
                <a:gd name="connsiteX3" fmla="*/ -153 w 620509"/>
                <a:gd name="connsiteY3" fmla="*/ 320741 h 469136"/>
                <a:gd name="connsiteX4" fmla="*/ 13544 w 620509"/>
                <a:gd name="connsiteY4" fmla="*/ 469078 h 469136"/>
                <a:gd name="connsiteX5" fmla="*/ 620356 w 620509"/>
                <a:gd name="connsiteY5" fmla="*/ 85628 h 469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0509" h="469136">
                  <a:moveTo>
                    <a:pt x="620356" y="85628"/>
                  </a:moveTo>
                  <a:cubicBezTo>
                    <a:pt x="585840" y="59751"/>
                    <a:pt x="548172" y="42551"/>
                    <a:pt x="517937" y="10759"/>
                  </a:cubicBezTo>
                  <a:cubicBezTo>
                    <a:pt x="513111" y="6638"/>
                    <a:pt x="507897" y="3012"/>
                    <a:pt x="502371" y="-59"/>
                  </a:cubicBezTo>
                  <a:cubicBezTo>
                    <a:pt x="371506" y="155625"/>
                    <a:pt x="196164" y="267563"/>
                    <a:pt x="-153" y="320741"/>
                  </a:cubicBezTo>
                  <a:cubicBezTo>
                    <a:pt x="1092" y="369461"/>
                    <a:pt x="11949" y="420281"/>
                    <a:pt x="13544" y="469078"/>
                  </a:cubicBezTo>
                  <a:cubicBezTo>
                    <a:pt x="254028" y="410086"/>
                    <a:pt x="465599" y="273151"/>
                    <a:pt x="620356" y="85628"/>
                  </a:cubicBezTo>
                  <a:close/>
                </a:path>
              </a:pathLst>
            </a:custGeom>
            <a:solidFill>
              <a:schemeClr val="accent4"/>
            </a:solidFill>
            <a:ln w="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6B37115-B9D0-FF56-C7AA-97AA8A82C8AC}"/>
                </a:ext>
              </a:extLst>
            </p:cNvPr>
            <p:cNvSpPr/>
            <p:nvPr/>
          </p:nvSpPr>
          <p:spPr>
            <a:xfrm>
              <a:off x="4969867" y="1672459"/>
              <a:ext cx="352430" cy="598276"/>
            </a:xfrm>
            <a:custGeom>
              <a:avLst/>
              <a:gdLst>
                <a:gd name="connsiteX0" fmla="*/ 145110 w 321928"/>
                <a:gd name="connsiteY0" fmla="*/ 2315 h 546496"/>
                <a:gd name="connsiteX1" fmla="*/ -153 w 321928"/>
                <a:gd name="connsiteY1" fmla="*/ -59 h 546496"/>
                <a:gd name="connsiteX2" fmla="*/ 191922 w 321928"/>
                <a:gd name="connsiteY2" fmla="*/ 546438 h 546496"/>
                <a:gd name="connsiteX3" fmla="*/ 321775 w 321928"/>
                <a:gd name="connsiteY3" fmla="*/ 479274 h 546496"/>
                <a:gd name="connsiteX4" fmla="*/ 145110 w 321928"/>
                <a:gd name="connsiteY4" fmla="*/ 2315 h 54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928" h="546496">
                  <a:moveTo>
                    <a:pt x="145110" y="2315"/>
                  </a:moveTo>
                  <a:lnTo>
                    <a:pt x="-153" y="-59"/>
                  </a:lnTo>
                  <a:cubicBezTo>
                    <a:pt x="17097" y="195317"/>
                    <a:pt x="83140" y="383232"/>
                    <a:pt x="191922" y="546438"/>
                  </a:cubicBezTo>
                  <a:cubicBezTo>
                    <a:pt x="234727" y="523557"/>
                    <a:pt x="279399" y="503633"/>
                    <a:pt x="321775" y="479274"/>
                  </a:cubicBezTo>
                  <a:cubicBezTo>
                    <a:pt x="223675" y="337696"/>
                    <a:pt x="162893" y="173638"/>
                    <a:pt x="145110" y="2315"/>
                  </a:cubicBezTo>
                  <a:close/>
                </a:path>
              </a:pathLst>
            </a:custGeom>
            <a:solidFill>
              <a:schemeClr val="accent1"/>
            </a:solidFill>
            <a:ln w="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0733A64-0A65-571B-E140-6469AFCA1E4B}"/>
                </a:ext>
              </a:extLst>
            </p:cNvPr>
            <p:cNvSpPr/>
            <p:nvPr/>
          </p:nvSpPr>
          <p:spPr>
            <a:xfrm>
              <a:off x="5180141" y="2197208"/>
              <a:ext cx="575953" cy="510008"/>
            </a:xfrm>
            <a:custGeom>
              <a:avLst/>
              <a:gdLst>
                <a:gd name="connsiteX0" fmla="*/ 454236 w 526105"/>
                <a:gd name="connsiteY0" fmla="*/ 465810 h 465868"/>
                <a:gd name="connsiteX1" fmla="*/ 525953 w 526105"/>
                <a:gd name="connsiteY1" fmla="*/ 337591 h 465868"/>
                <a:gd name="connsiteX2" fmla="*/ 129700 w 526105"/>
                <a:gd name="connsiteY2" fmla="*/ -59 h 465868"/>
                <a:gd name="connsiteX3" fmla="*/ -153 w 526105"/>
                <a:gd name="connsiteY3" fmla="*/ 67106 h 465868"/>
                <a:gd name="connsiteX4" fmla="*/ 454236 w 526105"/>
                <a:gd name="connsiteY4" fmla="*/ 465810 h 46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105" h="465868">
                  <a:moveTo>
                    <a:pt x="454236" y="465810"/>
                  </a:moveTo>
                  <a:cubicBezTo>
                    <a:pt x="483031" y="425963"/>
                    <a:pt x="502955" y="381641"/>
                    <a:pt x="525953" y="337591"/>
                  </a:cubicBezTo>
                  <a:cubicBezTo>
                    <a:pt x="366565" y="261687"/>
                    <a:pt x="229940" y="145251"/>
                    <a:pt x="129700" y="-59"/>
                  </a:cubicBezTo>
                  <a:cubicBezTo>
                    <a:pt x="87324" y="24340"/>
                    <a:pt x="42574" y="44225"/>
                    <a:pt x="-153" y="67106"/>
                  </a:cubicBezTo>
                  <a:cubicBezTo>
                    <a:pt x="113240" y="237989"/>
                    <a:pt x="270060" y="375605"/>
                    <a:pt x="454236" y="465810"/>
                  </a:cubicBezTo>
                  <a:close/>
                </a:path>
              </a:pathLst>
            </a:custGeom>
            <a:solidFill>
              <a:schemeClr val="accent2"/>
            </a:solidFill>
            <a:ln w="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1330BC9-501F-D8AB-B903-15C1C3D4CDC8}"/>
                </a:ext>
              </a:extLst>
            </p:cNvPr>
            <p:cNvSpPr/>
            <p:nvPr/>
          </p:nvSpPr>
          <p:spPr>
            <a:xfrm>
              <a:off x="5677540" y="2566849"/>
              <a:ext cx="828273" cy="263967"/>
            </a:xfrm>
            <a:custGeom>
              <a:avLst/>
              <a:gdLst>
                <a:gd name="connsiteX0" fmla="*/ 756436 w 756588"/>
                <a:gd name="connsiteY0" fmla="*/ 208944 h 241121"/>
                <a:gd name="connsiteX1" fmla="*/ 742738 w 756588"/>
                <a:gd name="connsiteY1" fmla="*/ 60607 h 241121"/>
                <a:gd name="connsiteX2" fmla="*/ 71564 w 756588"/>
                <a:gd name="connsiteY2" fmla="*/ -59 h 241121"/>
                <a:gd name="connsiteX3" fmla="*/ -153 w 756588"/>
                <a:gd name="connsiteY3" fmla="*/ 128160 h 241121"/>
                <a:gd name="connsiteX4" fmla="*/ 756436 w 756588"/>
                <a:gd name="connsiteY4" fmla="*/ 208944 h 241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6588" h="241121">
                  <a:moveTo>
                    <a:pt x="756436" y="208944"/>
                  </a:moveTo>
                  <a:cubicBezTo>
                    <a:pt x="754840" y="160147"/>
                    <a:pt x="743984" y="109326"/>
                    <a:pt x="742738" y="60607"/>
                  </a:cubicBezTo>
                  <a:cubicBezTo>
                    <a:pt x="518870" y="120479"/>
                    <a:pt x="281033" y="98979"/>
                    <a:pt x="71564" y="-59"/>
                  </a:cubicBezTo>
                  <a:cubicBezTo>
                    <a:pt x="48566" y="43991"/>
                    <a:pt x="28759" y="88313"/>
                    <a:pt x="-153" y="128160"/>
                  </a:cubicBezTo>
                  <a:cubicBezTo>
                    <a:pt x="234921" y="242499"/>
                    <a:pt x="502527" y="271073"/>
                    <a:pt x="756436" y="208944"/>
                  </a:cubicBezTo>
                  <a:close/>
                </a:path>
              </a:pathLst>
            </a:custGeom>
            <a:solidFill>
              <a:schemeClr val="accent3"/>
            </a:solidFill>
            <a:ln w="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269A30F-4E28-F9D9-55D8-652A69357354}"/>
                </a:ext>
              </a:extLst>
            </p:cNvPr>
            <p:cNvSpPr/>
            <p:nvPr/>
          </p:nvSpPr>
          <p:spPr>
            <a:xfrm>
              <a:off x="5671406" y="944850"/>
              <a:ext cx="1079061" cy="1100616"/>
            </a:xfrm>
            <a:custGeom>
              <a:avLst/>
              <a:gdLst>
                <a:gd name="connsiteX0" fmla="*/ 985671 w 985670"/>
                <a:gd name="connsiteY0" fmla="*/ 502680 h 1005360"/>
                <a:gd name="connsiteX1" fmla="*/ 492835 w 985670"/>
                <a:gd name="connsiteY1" fmla="*/ 1005360 h 1005360"/>
                <a:gd name="connsiteX2" fmla="*/ 0 w 985670"/>
                <a:gd name="connsiteY2" fmla="*/ 502680 h 1005360"/>
                <a:gd name="connsiteX3" fmla="*/ 492835 w 985670"/>
                <a:gd name="connsiteY3" fmla="*/ 0 h 1005360"/>
                <a:gd name="connsiteX4" fmla="*/ 985671 w 985670"/>
                <a:gd name="connsiteY4" fmla="*/ 502680 h 1005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5670" h="1005360">
                  <a:moveTo>
                    <a:pt x="985671" y="502680"/>
                  </a:moveTo>
                  <a:cubicBezTo>
                    <a:pt x="985671" y="780303"/>
                    <a:pt x="765021" y="1005360"/>
                    <a:pt x="492835" y="1005360"/>
                  </a:cubicBezTo>
                  <a:cubicBezTo>
                    <a:pt x="220650" y="1005360"/>
                    <a:pt x="0" y="780303"/>
                    <a:pt x="0" y="502680"/>
                  </a:cubicBezTo>
                  <a:cubicBezTo>
                    <a:pt x="0" y="225058"/>
                    <a:pt x="220650" y="0"/>
                    <a:pt x="492835" y="0"/>
                  </a:cubicBezTo>
                  <a:cubicBezTo>
                    <a:pt x="765021" y="0"/>
                    <a:pt x="985671" y="225058"/>
                    <a:pt x="985671" y="502680"/>
                  </a:cubicBezTo>
                  <a:close/>
                </a:path>
              </a:pathLst>
            </a:custGeom>
            <a:solidFill>
              <a:schemeClr val="bg1"/>
            </a:solidFill>
            <a:ln w="3891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3FC6B0-D2D2-6773-A44F-1C371A5FFC7B}"/>
                </a:ext>
              </a:extLst>
            </p:cNvPr>
            <p:cNvSpPr/>
            <p:nvPr/>
          </p:nvSpPr>
          <p:spPr>
            <a:xfrm>
              <a:off x="1475806" y="3797012"/>
              <a:ext cx="2310118" cy="2040630"/>
            </a:xfrm>
            <a:custGeom>
              <a:avLst/>
              <a:gdLst>
                <a:gd name="connsiteX0" fmla="*/ 1582637 w 2110182"/>
                <a:gd name="connsiteY0" fmla="*/ 0 h 1864018"/>
                <a:gd name="connsiteX1" fmla="*/ 527546 w 2110182"/>
                <a:gd name="connsiteY1" fmla="*/ 0 h 1864018"/>
                <a:gd name="connsiteX2" fmla="*/ 0 w 2110182"/>
                <a:gd name="connsiteY2" fmla="*/ 932009 h 1864018"/>
                <a:gd name="connsiteX3" fmla="*/ 527546 w 2110182"/>
                <a:gd name="connsiteY3" fmla="*/ 1864018 h 1864018"/>
                <a:gd name="connsiteX4" fmla="*/ 1582637 w 2110182"/>
                <a:gd name="connsiteY4" fmla="*/ 1864018 h 1864018"/>
                <a:gd name="connsiteX5" fmla="*/ 2110183 w 2110182"/>
                <a:gd name="connsiteY5" fmla="*/ 932009 h 1864018"/>
                <a:gd name="connsiteX6" fmla="*/ 1582637 w 2110182"/>
                <a:gd name="connsiteY6" fmla="*/ 0 h 1864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0182" h="1864018">
                  <a:moveTo>
                    <a:pt x="1582637" y="0"/>
                  </a:moveTo>
                  <a:lnTo>
                    <a:pt x="527546" y="0"/>
                  </a:lnTo>
                  <a:lnTo>
                    <a:pt x="0" y="932009"/>
                  </a:lnTo>
                  <a:lnTo>
                    <a:pt x="527546" y="1864018"/>
                  </a:lnTo>
                  <a:lnTo>
                    <a:pt x="1582637" y="1864018"/>
                  </a:lnTo>
                  <a:lnTo>
                    <a:pt x="2110183" y="932009"/>
                  </a:lnTo>
                  <a:lnTo>
                    <a:pt x="1582637" y="0"/>
                  </a:lnTo>
                  <a:close/>
                </a:path>
              </a:pathLst>
            </a:custGeom>
            <a:solidFill>
              <a:schemeClr val="accent1"/>
            </a:solidFill>
            <a:ln w="50800" cap="flat">
              <a:solidFill>
                <a:schemeClr val="bg1"/>
              </a:solidFill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D5AF6A-9DD8-029B-488F-EE9605AB3347}"/>
                </a:ext>
              </a:extLst>
            </p:cNvPr>
            <p:cNvSpPr/>
            <p:nvPr/>
          </p:nvSpPr>
          <p:spPr>
            <a:xfrm>
              <a:off x="3764625" y="4860140"/>
              <a:ext cx="2310161" cy="2040672"/>
            </a:xfrm>
            <a:custGeom>
              <a:avLst/>
              <a:gdLst>
                <a:gd name="connsiteX0" fmla="*/ 1582637 w 2110221"/>
                <a:gd name="connsiteY0" fmla="*/ 0 h 1864057"/>
                <a:gd name="connsiteX1" fmla="*/ 527546 w 2110221"/>
                <a:gd name="connsiteY1" fmla="*/ 0 h 1864057"/>
                <a:gd name="connsiteX2" fmla="*/ 0 w 2110221"/>
                <a:gd name="connsiteY2" fmla="*/ 932009 h 1864057"/>
                <a:gd name="connsiteX3" fmla="*/ 527546 w 2110221"/>
                <a:gd name="connsiteY3" fmla="*/ 1864057 h 1864057"/>
                <a:gd name="connsiteX4" fmla="*/ 1582637 w 2110221"/>
                <a:gd name="connsiteY4" fmla="*/ 1864057 h 1864057"/>
                <a:gd name="connsiteX5" fmla="*/ 2110222 w 2110221"/>
                <a:gd name="connsiteY5" fmla="*/ 932009 h 1864057"/>
                <a:gd name="connsiteX6" fmla="*/ 1582637 w 2110221"/>
                <a:gd name="connsiteY6" fmla="*/ 0 h 18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0221" h="1864057">
                  <a:moveTo>
                    <a:pt x="1582637" y="0"/>
                  </a:moveTo>
                  <a:lnTo>
                    <a:pt x="527546" y="0"/>
                  </a:lnTo>
                  <a:lnTo>
                    <a:pt x="0" y="932009"/>
                  </a:lnTo>
                  <a:lnTo>
                    <a:pt x="527546" y="1864057"/>
                  </a:lnTo>
                  <a:lnTo>
                    <a:pt x="1582637" y="1864057"/>
                  </a:lnTo>
                  <a:lnTo>
                    <a:pt x="2110222" y="932009"/>
                  </a:lnTo>
                  <a:lnTo>
                    <a:pt x="1582637" y="0"/>
                  </a:lnTo>
                  <a:close/>
                </a:path>
              </a:pathLst>
            </a:custGeom>
            <a:solidFill>
              <a:schemeClr val="accent2"/>
            </a:solidFill>
            <a:ln w="50800" cap="flat">
              <a:solidFill>
                <a:schemeClr val="bg1"/>
              </a:solidFill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CF19991-07D5-CB3E-1DC7-A1596BBD6FE4}"/>
                </a:ext>
              </a:extLst>
            </p:cNvPr>
            <p:cNvSpPr/>
            <p:nvPr/>
          </p:nvSpPr>
          <p:spPr>
            <a:xfrm>
              <a:off x="6321728" y="4890122"/>
              <a:ext cx="2310161" cy="2040674"/>
            </a:xfrm>
            <a:custGeom>
              <a:avLst/>
              <a:gdLst>
                <a:gd name="connsiteX0" fmla="*/ 1582676 w 2110221"/>
                <a:gd name="connsiteY0" fmla="*/ 0 h 1864057"/>
                <a:gd name="connsiteX1" fmla="*/ 527546 w 2110221"/>
                <a:gd name="connsiteY1" fmla="*/ 0 h 1864057"/>
                <a:gd name="connsiteX2" fmla="*/ 0 w 2110221"/>
                <a:gd name="connsiteY2" fmla="*/ 932009 h 1864057"/>
                <a:gd name="connsiteX3" fmla="*/ 527546 w 2110221"/>
                <a:gd name="connsiteY3" fmla="*/ 1864057 h 1864057"/>
                <a:gd name="connsiteX4" fmla="*/ 1582676 w 2110221"/>
                <a:gd name="connsiteY4" fmla="*/ 1864057 h 1864057"/>
                <a:gd name="connsiteX5" fmla="*/ 2110222 w 2110221"/>
                <a:gd name="connsiteY5" fmla="*/ 932009 h 1864057"/>
                <a:gd name="connsiteX6" fmla="*/ 1582676 w 2110221"/>
                <a:gd name="connsiteY6" fmla="*/ 0 h 18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0221" h="1864057">
                  <a:moveTo>
                    <a:pt x="1582676" y="0"/>
                  </a:moveTo>
                  <a:lnTo>
                    <a:pt x="527546" y="0"/>
                  </a:lnTo>
                  <a:lnTo>
                    <a:pt x="0" y="932009"/>
                  </a:lnTo>
                  <a:lnTo>
                    <a:pt x="527546" y="1864057"/>
                  </a:lnTo>
                  <a:lnTo>
                    <a:pt x="1582676" y="1864057"/>
                  </a:lnTo>
                  <a:lnTo>
                    <a:pt x="2110222" y="932009"/>
                  </a:lnTo>
                  <a:lnTo>
                    <a:pt x="1582676" y="0"/>
                  </a:lnTo>
                  <a:close/>
                </a:path>
              </a:pathLst>
            </a:custGeom>
            <a:solidFill>
              <a:schemeClr val="accent4"/>
            </a:solidFill>
            <a:ln w="50800" cap="flat">
              <a:solidFill>
                <a:schemeClr val="bg1"/>
              </a:solidFill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B47BB34-66DC-4446-2A9A-F3A8BB16692E}"/>
                </a:ext>
              </a:extLst>
            </p:cNvPr>
            <p:cNvSpPr/>
            <p:nvPr/>
          </p:nvSpPr>
          <p:spPr>
            <a:xfrm>
              <a:off x="8406034" y="3797012"/>
              <a:ext cx="2310161" cy="2040630"/>
            </a:xfrm>
            <a:custGeom>
              <a:avLst/>
              <a:gdLst>
                <a:gd name="connsiteX0" fmla="*/ 1582676 w 2110221"/>
                <a:gd name="connsiteY0" fmla="*/ 0 h 1864018"/>
                <a:gd name="connsiteX1" fmla="*/ 527546 w 2110221"/>
                <a:gd name="connsiteY1" fmla="*/ 0 h 1864018"/>
                <a:gd name="connsiteX2" fmla="*/ 0 w 2110221"/>
                <a:gd name="connsiteY2" fmla="*/ 932009 h 1864018"/>
                <a:gd name="connsiteX3" fmla="*/ 527546 w 2110221"/>
                <a:gd name="connsiteY3" fmla="*/ 1864018 h 1864018"/>
                <a:gd name="connsiteX4" fmla="*/ 1582676 w 2110221"/>
                <a:gd name="connsiteY4" fmla="*/ 1864018 h 1864018"/>
                <a:gd name="connsiteX5" fmla="*/ 2110222 w 2110221"/>
                <a:gd name="connsiteY5" fmla="*/ 932009 h 1864018"/>
                <a:gd name="connsiteX6" fmla="*/ 1582676 w 2110221"/>
                <a:gd name="connsiteY6" fmla="*/ 0 h 1864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0221" h="1864018">
                  <a:moveTo>
                    <a:pt x="1582676" y="0"/>
                  </a:moveTo>
                  <a:lnTo>
                    <a:pt x="527546" y="0"/>
                  </a:lnTo>
                  <a:lnTo>
                    <a:pt x="0" y="932009"/>
                  </a:lnTo>
                  <a:lnTo>
                    <a:pt x="527546" y="1864018"/>
                  </a:lnTo>
                  <a:lnTo>
                    <a:pt x="1582676" y="1864018"/>
                  </a:lnTo>
                  <a:lnTo>
                    <a:pt x="2110222" y="932009"/>
                  </a:lnTo>
                  <a:lnTo>
                    <a:pt x="1582676" y="0"/>
                  </a:lnTo>
                  <a:close/>
                </a:path>
              </a:pathLst>
            </a:custGeom>
            <a:solidFill>
              <a:schemeClr val="accent5"/>
            </a:solidFill>
            <a:ln w="50800" cap="flat">
              <a:solidFill>
                <a:schemeClr val="bg1"/>
              </a:solidFill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16CFA42-A952-CA41-3791-7B72A207A5CE}"/>
                </a:ext>
              </a:extLst>
            </p:cNvPr>
            <p:cNvSpPr txBox="1"/>
            <p:nvPr/>
          </p:nvSpPr>
          <p:spPr>
            <a:xfrm>
              <a:off x="1580568" y="4487704"/>
              <a:ext cx="2090592" cy="567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400" b="1" dirty="0" err="1">
                  <a:solidFill>
                    <a:schemeClr val="bg1"/>
                  </a:solidFill>
                  <a:latin typeface="DVOT-Surekh" panose="00000400000000000000" pitchFamily="2" charset="0"/>
                  <a:cs typeface="DVOT-Surekh" panose="00000400000000000000" pitchFamily="2" charset="0"/>
                </a:rPr>
                <a:t>Bhusaval</a:t>
              </a:r>
              <a:endParaRPr lang="en-US" sz="1400" b="1" dirty="0">
                <a:solidFill>
                  <a:schemeClr val="bg1"/>
                </a:solidFill>
                <a:latin typeface="DVOT-Surekh" panose="00000400000000000000" pitchFamily="2" charset="0"/>
                <a:cs typeface="DVOT-Surekh" panose="00000400000000000000" pitchFamily="2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9B18194-9584-93CD-1621-20A379050875}"/>
                </a:ext>
              </a:extLst>
            </p:cNvPr>
            <p:cNvSpPr txBox="1"/>
            <p:nvPr/>
          </p:nvSpPr>
          <p:spPr>
            <a:xfrm>
              <a:off x="8634764" y="4487264"/>
              <a:ext cx="1852700" cy="567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400" b="1" i="0" dirty="0">
                  <a:solidFill>
                    <a:schemeClr val="bg1"/>
                  </a:solidFill>
                  <a:effectLst/>
                  <a:latin typeface="DVOT-Surekh" panose="00000400000000000000" pitchFamily="2" charset="0"/>
                  <a:cs typeface="DVOT-Surekh" panose="00000400000000000000" pitchFamily="2" charset="0"/>
                </a:rPr>
                <a:t>Jalgaon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BD5FCDB-A4FC-D70D-EE40-7ED9A801E430}"/>
              </a:ext>
            </a:extLst>
          </p:cNvPr>
          <p:cNvSpPr txBox="1"/>
          <p:nvPr/>
        </p:nvSpPr>
        <p:spPr>
          <a:xfrm>
            <a:off x="7638920" y="4116377"/>
            <a:ext cx="1191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400" b="1" dirty="0" err="1">
                <a:solidFill>
                  <a:schemeClr val="bg1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Amalner</a:t>
            </a:r>
            <a:endParaRPr lang="en-US" sz="1400" b="1" dirty="0">
              <a:solidFill>
                <a:schemeClr val="bg1"/>
              </a:solidFill>
              <a:latin typeface="DVOT-Surekh" panose="00000400000000000000" pitchFamily="2" charset="0"/>
              <a:cs typeface="DVOT-Surekh" panose="000004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1F3F72-D7A4-5903-E20B-FAD8F838A247}"/>
              </a:ext>
            </a:extLst>
          </p:cNvPr>
          <p:cNvSpPr txBox="1"/>
          <p:nvPr/>
        </p:nvSpPr>
        <p:spPr>
          <a:xfrm>
            <a:off x="9056211" y="4157472"/>
            <a:ext cx="1278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400" b="1" dirty="0" err="1">
                <a:solidFill>
                  <a:schemeClr val="bg1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Chalisgaon</a:t>
            </a:r>
            <a:endParaRPr lang="en-US" sz="1400" b="1" dirty="0">
              <a:solidFill>
                <a:schemeClr val="bg1"/>
              </a:solidFill>
              <a:latin typeface="DVOT-Surekh" panose="00000400000000000000" pitchFamily="2" charset="0"/>
              <a:cs typeface="DVOT-Surekh" panose="00000400000000000000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B5AAAAB-1160-DE7B-9DEA-6690CCDC04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316" y="1521952"/>
            <a:ext cx="1014437" cy="73098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A483729-6905-7BD7-EFFD-8C5514C5948D}"/>
              </a:ext>
            </a:extLst>
          </p:cNvPr>
          <p:cNvSpPr txBox="1"/>
          <p:nvPr/>
        </p:nvSpPr>
        <p:spPr>
          <a:xfrm>
            <a:off x="457200" y="1028700"/>
            <a:ext cx="5434291" cy="533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>
                <a:latin typeface="DVOT-Surekh" panose="00000400000000000000" pitchFamily="2" charset="0"/>
                <a:cs typeface="DVOT-Surekh" panose="00000400000000000000" pitchFamily="2" charset="0"/>
              </a:rPr>
              <a:t>Total Population of 4 Major Cities in Jalgaon – 8,97,394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600" dirty="0">
              <a:latin typeface="DVOT-Surekh" panose="00000400000000000000" pitchFamily="2" charset="0"/>
              <a:cs typeface="DVOT-Surekh" panose="000004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>
                <a:latin typeface="DVOT-Surekh" panose="00000400000000000000" pitchFamily="2" charset="0"/>
                <a:cs typeface="DVOT-Surekh" panose="00000400000000000000" pitchFamily="2" charset="0"/>
              </a:rPr>
              <a:t>Existing MIDC’s in Jalgaon, </a:t>
            </a:r>
            <a:r>
              <a:rPr lang="en-IN" sz="1600" dirty="0" err="1">
                <a:latin typeface="DVOT-Surekh" panose="00000400000000000000" pitchFamily="2" charset="0"/>
                <a:cs typeface="DVOT-Surekh" panose="00000400000000000000" pitchFamily="2" charset="0"/>
              </a:rPr>
              <a:t>Bhusawal</a:t>
            </a:r>
            <a:r>
              <a:rPr lang="en-IN" sz="1600" dirty="0">
                <a:latin typeface="DVOT-Surekh" panose="00000400000000000000" pitchFamily="2" charset="0"/>
                <a:cs typeface="DVOT-Surekh" panose="00000400000000000000" pitchFamily="2" charset="0"/>
              </a:rPr>
              <a:t>, </a:t>
            </a:r>
            <a:r>
              <a:rPr lang="en-IN" sz="1600" dirty="0" err="1">
                <a:latin typeface="DVOT-Surekh" panose="00000400000000000000" pitchFamily="2" charset="0"/>
                <a:cs typeface="DVOT-Surekh" panose="00000400000000000000" pitchFamily="2" charset="0"/>
              </a:rPr>
              <a:t>Chalisgaon</a:t>
            </a:r>
            <a:endParaRPr lang="en-IN" sz="1600" dirty="0">
              <a:latin typeface="DVOT-Surekh" panose="00000400000000000000" pitchFamily="2" charset="0"/>
              <a:cs typeface="DVOT-Surekh" panose="00000400000000000000" pitchFamily="2" charset="0"/>
            </a:endParaRPr>
          </a:p>
          <a:p>
            <a:endParaRPr lang="en-IN" sz="1600" dirty="0">
              <a:latin typeface="DVOT-Surekh" panose="00000400000000000000" pitchFamily="2" charset="0"/>
              <a:cs typeface="DVOT-Surekh" panose="000004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>
                <a:latin typeface="DVOT-Surekh" panose="00000400000000000000" pitchFamily="2" charset="0"/>
                <a:cs typeface="DVOT-Surekh" panose="00000400000000000000" pitchFamily="2" charset="0"/>
              </a:rPr>
              <a:t>Proposed Development</a:t>
            </a:r>
          </a:p>
          <a:p>
            <a:r>
              <a:rPr lang="en-IN" sz="1600" dirty="0">
                <a:latin typeface="DVOT-Surekh" panose="00000400000000000000" pitchFamily="2" charset="0"/>
                <a:cs typeface="DVOT-Surekh" panose="00000400000000000000" pitchFamily="2" charset="0"/>
              </a:rPr>
              <a:t>	* Area Increase / </a:t>
            </a:r>
            <a:r>
              <a:rPr lang="en-IN" sz="1600" dirty="0" err="1">
                <a:latin typeface="DVOT-Surekh" panose="00000400000000000000" pitchFamily="2" charset="0"/>
                <a:cs typeface="DVOT-Surekh" panose="00000400000000000000" pitchFamily="2" charset="0"/>
              </a:rPr>
              <a:t>Extention</a:t>
            </a:r>
            <a:endParaRPr lang="en-IN" sz="1600" dirty="0">
              <a:latin typeface="DVOT-Surekh" panose="00000400000000000000" pitchFamily="2" charset="0"/>
              <a:cs typeface="DVOT-Surekh" panose="00000400000000000000" pitchFamily="2" charset="0"/>
            </a:endParaRPr>
          </a:p>
          <a:p>
            <a:r>
              <a:rPr lang="en-IN" sz="1600" dirty="0">
                <a:latin typeface="DVOT-Surekh" panose="00000400000000000000" pitchFamily="2" charset="0"/>
                <a:cs typeface="DVOT-Surekh" panose="00000400000000000000" pitchFamily="2" charset="0"/>
              </a:rPr>
              <a:t>	* City Plan</a:t>
            </a:r>
          </a:p>
          <a:p>
            <a:r>
              <a:rPr lang="en-IN" sz="1600" dirty="0">
                <a:latin typeface="DVOT-Surekh" panose="00000400000000000000" pitchFamily="2" charset="0"/>
                <a:cs typeface="DVOT-Surekh" panose="00000400000000000000" pitchFamily="2" charset="0"/>
              </a:rPr>
              <a:t>	* Subsidies on Social Infrastructure</a:t>
            </a:r>
          </a:p>
          <a:p>
            <a:endParaRPr lang="en-IN" sz="1600" dirty="0">
              <a:latin typeface="DVOT-Surekh" panose="00000400000000000000" pitchFamily="2" charset="0"/>
              <a:cs typeface="DVOT-Surekh" panose="00000400000000000000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DVOT-Surekh" panose="00000400000000000000" pitchFamily="2" charset="0"/>
                <a:cs typeface="DVOT-Surekh" panose="00000400000000000000" pitchFamily="2" charset="0"/>
              </a:rPr>
              <a:t>Economic Growth :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latin typeface="DVOT-Surekh" panose="00000400000000000000" pitchFamily="2" charset="0"/>
              <a:cs typeface="DVOT-Surekh" panose="00000400000000000000" pitchFamily="2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sz="1500" dirty="0">
                <a:latin typeface="DVOT-Surekh" panose="00000400000000000000" pitchFamily="2" charset="0"/>
                <a:cs typeface="DVOT-Surekh" panose="00000400000000000000" pitchFamily="2" charset="0"/>
              </a:rPr>
              <a:t>Focus on improving existing industrial zones (like </a:t>
            </a:r>
            <a:r>
              <a:rPr lang="en-US" sz="1500" b="1" dirty="0">
                <a:latin typeface="DVOT-Surekh" panose="00000400000000000000" pitchFamily="2" charset="0"/>
                <a:cs typeface="DVOT-Surekh" panose="00000400000000000000" pitchFamily="2" charset="0"/>
              </a:rPr>
              <a:t>MIDC</a:t>
            </a:r>
            <a:r>
              <a:rPr lang="en-US" sz="1500" dirty="0">
                <a:latin typeface="DVOT-Surekh" panose="00000400000000000000" pitchFamily="2" charset="0"/>
                <a:cs typeface="DVOT-Surekh" panose="00000400000000000000" pitchFamily="2" charset="0"/>
              </a:rPr>
              <a:t>) with better infrastructure.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sz="1500" dirty="0">
                <a:latin typeface="DVOT-Surekh" panose="00000400000000000000" pitchFamily="2" charset="0"/>
                <a:cs typeface="DVOT-Surekh" panose="00000400000000000000" pitchFamily="2" charset="0"/>
              </a:rPr>
              <a:t>Encourage </a:t>
            </a:r>
            <a:r>
              <a:rPr lang="en-US" sz="1500" b="1" dirty="0">
                <a:latin typeface="DVOT-Surekh" panose="00000400000000000000" pitchFamily="2" charset="0"/>
                <a:cs typeface="DVOT-Surekh" panose="00000400000000000000" pitchFamily="2" charset="0"/>
              </a:rPr>
              <a:t>public-private partnerships</a:t>
            </a:r>
            <a:r>
              <a:rPr lang="en-US" sz="1500" dirty="0">
                <a:latin typeface="DVOT-Surekh" panose="00000400000000000000" pitchFamily="2" charset="0"/>
                <a:cs typeface="DVOT-Surekh" panose="00000400000000000000" pitchFamily="2" charset="0"/>
              </a:rPr>
              <a:t> (PPP) to boost the </a:t>
            </a:r>
            <a:r>
              <a:rPr lang="en-US" sz="1500" b="1" dirty="0">
                <a:latin typeface="DVOT-Surekh" panose="00000400000000000000" pitchFamily="2" charset="0"/>
                <a:cs typeface="DVOT-Surekh" panose="00000400000000000000" pitchFamily="2" charset="0"/>
              </a:rPr>
              <a:t>agricultural and food processing sectors</a:t>
            </a:r>
            <a:r>
              <a:rPr lang="en-US" sz="1500" dirty="0">
                <a:latin typeface="DVOT-Surekh" panose="00000400000000000000" pitchFamily="2" charset="0"/>
                <a:cs typeface="DVOT-Surekh" panose="00000400000000000000" pitchFamily="2" charset="0"/>
              </a:rPr>
              <a:t> 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sz="1500" dirty="0">
                <a:latin typeface="DVOT-Surekh" panose="00000400000000000000" pitchFamily="2" charset="0"/>
                <a:cs typeface="DVOT-Surekh" panose="00000400000000000000" pitchFamily="2" charset="0"/>
              </a:rPr>
              <a:t>Promote small-scale industries like </a:t>
            </a:r>
            <a:r>
              <a:rPr lang="en-US" sz="1500" b="1" dirty="0">
                <a:latin typeface="DVOT-Surekh" panose="00000400000000000000" pitchFamily="2" charset="0"/>
                <a:cs typeface="DVOT-Surekh" panose="00000400000000000000" pitchFamily="2" charset="0"/>
              </a:rPr>
              <a:t>plastic manufacturing</a:t>
            </a:r>
            <a:r>
              <a:rPr lang="en-US" sz="1500" dirty="0">
                <a:latin typeface="DVOT-Surekh" panose="00000400000000000000" pitchFamily="2" charset="0"/>
                <a:cs typeface="DVOT-Surekh" panose="00000400000000000000" pitchFamily="2" charset="0"/>
              </a:rPr>
              <a:t>, </a:t>
            </a:r>
            <a:r>
              <a:rPr lang="en-US" sz="1500" b="1" dirty="0">
                <a:latin typeface="DVOT-Surekh" panose="00000400000000000000" pitchFamily="2" charset="0"/>
                <a:cs typeface="DVOT-Surekh" panose="00000400000000000000" pitchFamily="2" charset="0"/>
              </a:rPr>
              <a:t>Gold</a:t>
            </a:r>
            <a:r>
              <a:rPr lang="en-US" sz="1500" dirty="0">
                <a:latin typeface="DVOT-Surekh" panose="00000400000000000000" pitchFamily="2" charset="0"/>
                <a:cs typeface="DVOT-Surekh" panose="00000400000000000000" pitchFamily="2" charset="0"/>
              </a:rPr>
              <a:t>, and </a:t>
            </a:r>
            <a:r>
              <a:rPr lang="en-US" sz="1500" b="1" dirty="0">
                <a:latin typeface="DVOT-Surekh" panose="00000400000000000000" pitchFamily="2" charset="0"/>
                <a:cs typeface="DVOT-Surekh" panose="00000400000000000000" pitchFamily="2" charset="0"/>
              </a:rPr>
              <a:t>textile, Plastic production</a:t>
            </a:r>
            <a:r>
              <a:rPr lang="en-US" sz="1500" dirty="0">
                <a:latin typeface="DVOT-Surekh" panose="00000400000000000000" pitchFamily="2" charset="0"/>
                <a:cs typeface="DVOT-Surekh" panose="00000400000000000000" pitchFamily="2" charset="0"/>
              </a:rPr>
              <a:t> through special economic zones or industrial hubs with good power Subsidies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sz="1500" dirty="0">
                <a:latin typeface="DVOT-Surekh" panose="00000400000000000000" pitchFamily="2" charset="0"/>
                <a:cs typeface="DVOT-Surekh" panose="00000400000000000000" pitchFamily="2" charset="0"/>
              </a:rPr>
              <a:t>Support for soft infrastructure and retail market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sz="1500" dirty="0">
                <a:latin typeface="DVOT-Surekh" panose="00000400000000000000" pitchFamily="2" charset="0"/>
                <a:cs typeface="DVOT-Surekh" panose="00000400000000000000" pitchFamily="2" charset="0"/>
              </a:rPr>
              <a:t>E- bus initiative in urban area</a:t>
            </a:r>
            <a:endParaRPr lang="en-IN" sz="1500" dirty="0">
              <a:latin typeface="DVOT-Surekh" panose="00000400000000000000" pitchFamily="2" charset="0"/>
              <a:cs typeface="DVOT-Surekh" panose="00000400000000000000" pitchFamily="2" charset="0"/>
            </a:endParaRP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sz="1500" dirty="0">
                <a:latin typeface="DVOT-Surekh" panose="00000400000000000000" pitchFamily="2" charset="0"/>
                <a:cs typeface="DVOT-Surekh" panose="00000400000000000000" pitchFamily="2" charset="0"/>
              </a:rPr>
              <a:t>Land Allotment subsidy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8267787" y="2156315"/>
            <a:ext cx="614437" cy="153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9056211" y="2156315"/>
            <a:ext cx="639282" cy="153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9971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986" y="2583224"/>
            <a:ext cx="10515600" cy="1325563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 algn="ctr"/>
            <a:r>
              <a:rPr lang="en-US" b="1" dirty="0">
                <a:solidFill>
                  <a:prstClr val="black">
                    <a:lumMod val="85000"/>
                    <a:lumOff val="15000"/>
                  </a:prstClr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Other Initiatives</a:t>
            </a:r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11018048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C4773-2BBC-5FF2-3BA4-7546B7373238}"/>
              </a:ext>
            </a:extLst>
          </p:cNvPr>
          <p:cNvSpPr txBox="1">
            <a:spLocks/>
          </p:cNvSpPr>
          <p:nvPr/>
        </p:nvSpPr>
        <p:spPr>
          <a:xfrm>
            <a:off x="296400" y="329880"/>
            <a:ext cx="12095480" cy="7829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Bank One to One Meetings</a:t>
            </a:r>
            <a:endParaRPr lang="en-IN" sz="2400" b="1" dirty="0"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103559" y="352025"/>
            <a:ext cx="19522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DSP Meetings</a:t>
            </a:r>
            <a:endParaRPr lang="en-IN" sz="2400" b="1" dirty="0"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922" y="910232"/>
            <a:ext cx="5641235" cy="19868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923" y="3095163"/>
            <a:ext cx="5641234" cy="20290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00" y="910232"/>
            <a:ext cx="5338527" cy="20262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63E7B5-F5AB-54AB-F3E1-B8E17824F3BA}"/>
              </a:ext>
            </a:extLst>
          </p:cNvPr>
          <p:cNvSpPr/>
          <p:nvPr/>
        </p:nvSpPr>
        <p:spPr>
          <a:xfrm>
            <a:off x="296400" y="5364406"/>
            <a:ext cx="11690388" cy="1423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500" b="1" u="sn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Objective :</a:t>
            </a:r>
          </a:p>
          <a:p>
            <a:pPr marL="342900" indent="-342900">
              <a:buAutoNum type="arabicPeriod"/>
            </a:pPr>
            <a:endParaRPr lang="en-IN" sz="15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AutoNum type="arabicPeriod"/>
            </a:pPr>
            <a:r>
              <a:rPr lang="en-IN" sz="15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 increase CD Ratio with Big Loans                                                                             2.   Increase in KCC Accounts</a:t>
            </a:r>
          </a:p>
          <a:p>
            <a:r>
              <a:rPr lang="en-IN" sz="15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    To Conduct 2 week Campaign for  PMFME, CMEGP, PMEGP, SHG Loans              4.   To Encourage Banks for distribution Of Education Loans</a:t>
            </a:r>
          </a:p>
          <a:p>
            <a:r>
              <a:rPr lang="en-IN" sz="15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5.    To encourage Banks for Providing Smooth Loan Facilities to the entrepreneur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00" y="3095163"/>
            <a:ext cx="5338527" cy="21105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02291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848FA-38F3-3584-0835-D141542FB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686" y="186612"/>
            <a:ext cx="7401864" cy="60089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45463D-1E4B-01D0-C3C2-D0040A71B446}"/>
              </a:ext>
            </a:extLst>
          </p:cNvPr>
          <p:cNvSpPr txBox="1"/>
          <p:nvPr/>
        </p:nvSpPr>
        <p:spPr>
          <a:xfrm>
            <a:off x="4703565" y="2806348"/>
            <a:ext cx="2806575" cy="76944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8713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628"/>
            <a:ext cx="6866635" cy="6332899"/>
          </a:xfrm>
          <a:prstGeom prst="rect">
            <a:avLst/>
          </a:prstGeom>
        </p:spPr>
      </p:pic>
      <p:pic>
        <p:nvPicPr>
          <p:cNvPr id="3" name="Picture 2" descr="H:\Image (2).jpg"/>
          <p:cNvPicPr>
            <a:picLocks noChangeAspect="1" noChangeArrowheads="1"/>
          </p:cNvPicPr>
          <p:nvPr/>
        </p:nvPicPr>
        <p:blipFill>
          <a:blip r:embed="rId3"/>
          <a:srcRect l="2704" t="3034" r="2704" b="4861"/>
          <a:stretch>
            <a:fillRect/>
          </a:stretch>
        </p:blipFill>
        <p:spPr bwMode="auto">
          <a:xfrm rot="5400000">
            <a:off x="7951261" y="-504678"/>
            <a:ext cx="2601742" cy="4582078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10888" y="4273237"/>
            <a:ext cx="4482488" cy="2568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702051" y="29013"/>
            <a:ext cx="958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DVOT-Surekh" panose="00000400000000000000" pitchFamily="2" charset="0"/>
                <a:cs typeface="DVOT-Surekh" panose="00000400000000000000" pitchFamily="2" charset="0"/>
              </a:rPr>
              <a:t>MAP OF NH / RAILWAYS AND AGRICULTURE PRODUCTS</a:t>
            </a:r>
            <a:endParaRPr lang="en-IN" b="1" dirty="0">
              <a:latin typeface="DVOT-Surekh" panose="00000400000000000000" pitchFamily="2" charset="0"/>
              <a:cs typeface="DVOT-Surekh" panose="00000400000000000000" pitchFamily="2" charset="0"/>
            </a:endParaRPr>
          </a:p>
        </p:txBody>
      </p:sp>
      <p:sp>
        <p:nvSpPr>
          <p:cNvPr id="6" name="Rounded Rectangle 12">
            <a:extLst>
              <a:ext uri="{FF2B5EF4-FFF2-40B4-BE49-F238E27FC236}">
                <a16:creationId xmlns:a16="http://schemas.microsoft.com/office/drawing/2014/main" id="{EF758CF9-C1AF-DBC0-003F-901DA8706D5E}"/>
              </a:ext>
            </a:extLst>
          </p:cNvPr>
          <p:cNvSpPr/>
          <p:nvPr/>
        </p:nvSpPr>
        <p:spPr>
          <a:xfrm>
            <a:off x="6866635" y="3020473"/>
            <a:ext cx="5285538" cy="11765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Cropping Pattern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Banana= 64,964 Ha.          Oilseeds = 21,716 Ha. Cereals = 2,07,122 Ha.      Cotton = 5,62,263 Ha. Pulses = 1,10,788 Ha.  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(Maze is emerging crop in Jalgaon)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798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860079" y="3159659"/>
            <a:ext cx="3204927" cy="327735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Agriculture – Banana and Cotton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Animal Husbandry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Post Harvest Management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Fishery and Aquaculture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Forest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679133" y="3159659"/>
            <a:ext cx="3204927" cy="327735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Agro Processing / Food Processing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Plastic Processing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Textiles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Editable Oil Manufacturing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8371438" y="3159659"/>
            <a:ext cx="3204927" cy="327735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Real Estate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Gold Processing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Tourism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Banking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Railway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095469" y="2408222"/>
            <a:ext cx="2697933" cy="55147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Primary</a:t>
            </a:r>
            <a:endParaRPr lang="en-IN" sz="2400" b="1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860202" y="2399168"/>
            <a:ext cx="2697933" cy="551477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Secondary</a:t>
            </a:r>
            <a:endParaRPr lang="en-IN" sz="2400" b="1" dirty="0">
              <a:solidFill>
                <a:schemeClr val="bg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516293" y="2399168"/>
            <a:ext cx="2697933" cy="551477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Tertiary</a:t>
            </a:r>
            <a:endParaRPr lang="en-IN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1727" y="6455121"/>
            <a:ext cx="11244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Identified Primary, Secondary and Tertiary sectors by BCG Matrix and EAC recommendation.</a:t>
            </a:r>
            <a:endParaRPr lang="en-IN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589290" y="633743"/>
            <a:ext cx="91153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latin typeface="DVOT-Surekh" panose="00000400000000000000" pitchFamily="2" charset="0"/>
                <a:cs typeface="DVOT-Surekh" panose="00000400000000000000" pitchFamily="2" charset="0"/>
              </a:rPr>
              <a:t>“Ensuring </a:t>
            </a:r>
            <a:r>
              <a:rPr lang="en-US" sz="2000" dirty="0" err="1">
                <a:latin typeface="DVOT-Surekh" panose="00000400000000000000" pitchFamily="2" charset="0"/>
                <a:cs typeface="DVOT-Surekh" panose="00000400000000000000" pitchFamily="2" charset="0"/>
              </a:rPr>
              <a:t>Jalgaon’s</a:t>
            </a:r>
            <a:r>
              <a:rPr lang="en-US" sz="2000" dirty="0">
                <a:latin typeface="DVOT-Surekh" panose="00000400000000000000" pitchFamily="2" charset="0"/>
                <a:cs typeface="DVOT-Surekh" panose="00000400000000000000" pitchFamily="2" charset="0"/>
              </a:rPr>
              <a:t> </a:t>
            </a:r>
            <a:r>
              <a:rPr lang="en-US" sz="2000" dirty="0" err="1">
                <a:latin typeface="DVOT-Surekh" panose="00000400000000000000" pitchFamily="2" charset="0"/>
                <a:cs typeface="DVOT-Surekh" panose="00000400000000000000" pitchFamily="2" charset="0"/>
              </a:rPr>
              <a:t>sustaible</a:t>
            </a:r>
            <a:r>
              <a:rPr lang="en-US" sz="2000" dirty="0">
                <a:latin typeface="DVOT-Surekh" panose="00000400000000000000" pitchFamily="2" charset="0"/>
                <a:cs typeface="DVOT-Surekh" panose="00000400000000000000" pitchFamily="2" charset="0"/>
              </a:rPr>
              <a:t> growth targeting a 17.7% CAGR until 2028 for economic prosperity, technological advancements and inclusive development inline with the SDGs”</a:t>
            </a:r>
            <a:endParaRPr lang="en-IN" sz="2000" dirty="0">
              <a:latin typeface="DVOT-Surekh" panose="00000400000000000000" pitchFamily="2" charset="0"/>
              <a:cs typeface="DVOT-Surekh" panose="00000400000000000000" pitchFamily="2" charset="0"/>
            </a:endParaRPr>
          </a:p>
        </p:txBody>
      </p:sp>
      <p:pic>
        <p:nvPicPr>
          <p:cNvPr id="1026" name="Picture 2" descr="Business Vision statement Organization Company, .vision, text, orange png |  PNGEg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822" y="753083"/>
            <a:ext cx="1506563" cy="150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267486" y="283771"/>
            <a:ext cx="1059256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DVOT-Surekh" panose="00000400000000000000" pitchFamily="2" charset="0"/>
                <a:cs typeface="DVOT-Surekh" panose="00000400000000000000" pitchFamily="2" charset="0"/>
              </a:rPr>
              <a:t>Vision</a:t>
            </a:r>
            <a:endParaRPr lang="en-IN" b="1" dirty="0">
              <a:latin typeface="DVOT-Surekh" panose="00000400000000000000" pitchFamily="2" charset="0"/>
              <a:cs typeface="DVOT-Surekh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848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B732B0E-B213-11EB-6479-52E621E88CD2}"/>
              </a:ext>
            </a:extLst>
          </p:cNvPr>
          <p:cNvGrpSpPr/>
          <p:nvPr/>
        </p:nvGrpSpPr>
        <p:grpSpPr>
          <a:xfrm>
            <a:off x="939088" y="914400"/>
            <a:ext cx="9581037" cy="5287224"/>
            <a:chOff x="-707197" y="1608809"/>
            <a:chExt cx="8516067" cy="4409508"/>
          </a:xfrm>
        </p:grpSpPr>
        <p:grpSp>
          <p:nvGrpSpPr>
            <p:cNvPr id="4" name="Google Shape;1208;p26">
              <a:extLst>
                <a:ext uri="{FF2B5EF4-FFF2-40B4-BE49-F238E27FC236}">
                  <a16:creationId xmlns:a16="http://schemas.microsoft.com/office/drawing/2014/main" id="{07DEA09F-5A57-7F7B-6100-1ACB89AEEA20}"/>
                </a:ext>
              </a:extLst>
            </p:cNvPr>
            <p:cNvGrpSpPr/>
            <p:nvPr/>
          </p:nvGrpSpPr>
          <p:grpSpPr>
            <a:xfrm>
              <a:off x="-707197" y="1664709"/>
              <a:ext cx="3956000" cy="3956000"/>
              <a:chOff x="1436600" y="1347425"/>
              <a:chExt cx="2967000" cy="2967000"/>
            </a:xfrm>
          </p:grpSpPr>
          <p:sp>
            <p:nvSpPr>
              <p:cNvPr id="15" name="Google Shape;1209;p26">
                <a:extLst>
                  <a:ext uri="{FF2B5EF4-FFF2-40B4-BE49-F238E27FC236}">
                    <a16:creationId xmlns:a16="http://schemas.microsoft.com/office/drawing/2014/main" id="{B174236C-A0FA-46ED-4C77-253CC9B8F57E}"/>
                  </a:ext>
                </a:extLst>
              </p:cNvPr>
              <p:cNvSpPr/>
              <p:nvPr/>
            </p:nvSpPr>
            <p:spPr>
              <a:xfrm>
                <a:off x="1436600" y="1347425"/>
                <a:ext cx="2967000" cy="2967000"/>
              </a:xfrm>
              <a:prstGeom prst="arc">
                <a:avLst>
                  <a:gd name="adj1" fmla="val 17813811"/>
                  <a:gd name="adj2" fmla="val 3845812"/>
                </a:avLst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endParaRPr kumimoji="0" sz="1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VOT-Surekh" panose="00000400000000000000" pitchFamily="2" charset="0"/>
                  <a:cs typeface="DVOT-Surekh" panose="00000400000000000000" pitchFamily="2" charset="0"/>
                  <a:sym typeface="Arial"/>
                </a:endParaRPr>
              </a:p>
            </p:txBody>
          </p:sp>
          <p:sp>
            <p:nvSpPr>
              <p:cNvPr id="16" name="Google Shape;1210;p26">
                <a:extLst>
                  <a:ext uri="{FF2B5EF4-FFF2-40B4-BE49-F238E27FC236}">
                    <a16:creationId xmlns:a16="http://schemas.microsoft.com/office/drawing/2014/main" id="{E0392AB1-B18B-7982-1667-DED8D6CD001E}"/>
                  </a:ext>
                </a:extLst>
              </p:cNvPr>
              <p:cNvSpPr/>
              <p:nvPr/>
            </p:nvSpPr>
            <p:spPr>
              <a:xfrm>
                <a:off x="2082846" y="2044711"/>
                <a:ext cx="1674508" cy="1674508"/>
              </a:xfrm>
              <a:custGeom>
                <a:avLst/>
                <a:gdLst/>
                <a:ahLst/>
                <a:cxnLst/>
                <a:rect l="l" t="t" r="r" b="b"/>
                <a:pathLst>
                  <a:path w="95156" h="95156" extrusionOk="0">
                    <a:moveTo>
                      <a:pt x="47578" y="1"/>
                    </a:moveTo>
                    <a:cubicBezTo>
                      <a:pt x="21301" y="1"/>
                      <a:pt x="1" y="21301"/>
                      <a:pt x="1" y="47578"/>
                    </a:cubicBezTo>
                    <a:cubicBezTo>
                      <a:pt x="1" y="73855"/>
                      <a:pt x="21301" y="95155"/>
                      <a:pt x="47578" y="95155"/>
                    </a:cubicBezTo>
                    <a:cubicBezTo>
                      <a:pt x="73855" y="95155"/>
                      <a:pt x="95156" y="73855"/>
                      <a:pt x="95156" y="47578"/>
                    </a:cubicBezTo>
                    <a:cubicBezTo>
                      <a:pt x="95156" y="21301"/>
                      <a:pt x="73855" y="1"/>
                      <a:pt x="47578" y="1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Tx/>
                  <a:buNone/>
                  <a:tabLst/>
                  <a:defRPr/>
                </a:pPr>
                <a:r>
                  <a:rPr lang="en-IN" sz="1400" b="1" dirty="0">
                    <a:solidFill>
                      <a:schemeClr val="bg1"/>
                    </a:solidFill>
                    <a:effectLst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Rapid &amp; Comprehensive Economic Development (2024-2029)</a:t>
                </a:r>
                <a:endParaRPr kumimoji="0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DVOT-Surekh" panose="00000400000000000000" pitchFamily="2" charset="0"/>
                  <a:cs typeface="DVOT-Surekh" panose="00000400000000000000" pitchFamily="2" charset="0"/>
                  <a:sym typeface="Arial"/>
                </a:endParaRPr>
              </a:p>
            </p:txBody>
          </p:sp>
        </p:grpSp>
        <p:sp>
          <p:nvSpPr>
            <p:cNvPr id="5" name="Google Shape;1235;p26">
              <a:extLst>
                <a:ext uri="{FF2B5EF4-FFF2-40B4-BE49-F238E27FC236}">
                  <a16:creationId xmlns:a16="http://schemas.microsoft.com/office/drawing/2014/main" id="{70E7358E-A146-C571-C168-F5E7CEAF6E51}"/>
                </a:ext>
              </a:extLst>
            </p:cNvPr>
            <p:cNvSpPr txBox="1"/>
            <p:nvPr/>
          </p:nvSpPr>
          <p:spPr>
            <a:xfrm>
              <a:off x="3062523" y="1623639"/>
              <a:ext cx="4190583" cy="487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I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IN" sz="1600" b="1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</a:t>
              </a:r>
              <a:r>
                <a:rPr lang="en-IN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rank in FDI Inflow. 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6289D5D-BC2C-346E-92BD-EA8DA09782D0}"/>
                </a:ext>
              </a:extLst>
            </p:cNvPr>
            <p:cNvSpPr/>
            <p:nvPr/>
          </p:nvSpPr>
          <p:spPr>
            <a:xfrm>
              <a:off x="1961803" y="1608809"/>
              <a:ext cx="927967" cy="665068"/>
            </a:xfrm>
            <a:prstGeom prst="ellipse">
              <a:avLst/>
            </a:prstGeom>
            <a:blipFill>
              <a:blip r:embed="rId2" cstate="print">
                <a:extLs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rcRect/>
              <a:stretch>
                <a:fillRect l="-31000" r="-31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253B764-F20A-755F-6AD0-2F25A5A7F3F0}"/>
                </a:ext>
              </a:extLst>
            </p:cNvPr>
            <p:cNvSpPr/>
            <p:nvPr/>
          </p:nvSpPr>
          <p:spPr>
            <a:xfrm>
              <a:off x="2613563" y="2339027"/>
              <a:ext cx="807992" cy="773724"/>
            </a:xfrm>
            <a:prstGeom prst="ellipse">
              <a:avLst/>
            </a:prstGeom>
            <a:blipFill>
              <a:blip r:embed="rId4" cstate="print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rcRect/>
              <a:stretch>
                <a:fillRect l="-25000" r="-25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2F52BBF-B743-1E75-36FC-E62FFA3BD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8039" y="3312876"/>
              <a:ext cx="787031" cy="74938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DA9C539-2381-96A2-8A06-FCEAD19C8E91}"/>
                </a:ext>
              </a:extLst>
            </p:cNvPr>
            <p:cNvSpPr/>
            <p:nvPr/>
          </p:nvSpPr>
          <p:spPr>
            <a:xfrm>
              <a:off x="2450726" y="4288064"/>
              <a:ext cx="930568" cy="942749"/>
            </a:xfrm>
            <a:prstGeom prst="ellipse">
              <a:avLst/>
            </a:prstGeom>
            <a:blipFill>
              <a:blip r:embed="rId7"/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23E463A-A52F-9DC7-E9D9-C61AA200D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1910" y="5181726"/>
              <a:ext cx="878163" cy="836591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1" name="Google Shape;1235;p26">
              <a:extLst>
                <a:ext uri="{FF2B5EF4-FFF2-40B4-BE49-F238E27FC236}">
                  <a16:creationId xmlns:a16="http://schemas.microsoft.com/office/drawing/2014/main" id="{36D6155E-C719-5C80-6302-0D16A4A81BD9}"/>
                </a:ext>
              </a:extLst>
            </p:cNvPr>
            <p:cNvSpPr txBox="1"/>
            <p:nvPr/>
          </p:nvSpPr>
          <p:spPr>
            <a:xfrm>
              <a:off x="3428405" y="2507289"/>
              <a:ext cx="3691555" cy="487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lang="en-IN" sz="1600" b="1" dirty="0">
                  <a:effectLst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rPr>
                <a:t>Increase Jalgaon's GDP to US $25 Billion (at 2022 prices) by 2028-29</a:t>
              </a: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DVOT-Surekh" panose="00000400000000000000" pitchFamily="2" charset="0"/>
                <a:ea typeface="Roboto"/>
                <a:cs typeface="DVOT-Surekh" panose="00000400000000000000" pitchFamily="2" charset="0"/>
                <a:sym typeface="Roboto"/>
              </a:endParaRPr>
            </a:p>
          </p:txBody>
        </p:sp>
        <p:sp>
          <p:nvSpPr>
            <p:cNvPr id="12" name="Google Shape;1235;p26">
              <a:extLst>
                <a:ext uri="{FF2B5EF4-FFF2-40B4-BE49-F238E27FC236}">
                  <a16:creationId xmlns:a16="http://schemas.microsoft.com/office/drawing/2014/main" id="{91FBD465-5EE5-0971-B7B9-8238982BCE65}"/>
                </a:ext>
              </a:extLst>
            </p:cNvPr>
            <p:cNvSpPr txBox="1"/>
            <p:nvPr/>
          </p:nvSpPr>
          <p:spPr>
            <a:xfrm>
              <a:off x="3791535" y="3514603"/>
              <a:ext cx="4017335" cy="487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lang="en-IN" sz="1600" b="1" dirty="0">
                  <a:effectLst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rPr>
                <a:t>Increase the per capita income from ₹1.52 Lakh to ₹3.91 Lakh per annum</a:t>
              </a: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DVOT-Surekh" panose="00000400000000000000" pitchFamily="2" charset="0"/>
                <a:ea typeface="Roboto"/>
                <a:cs typeface="DVOT-Surekh" panose="00000400000000000000" pitchFamily="2" charset="0"/>
                <a:sym typeface="Roboto"/>
              </a:endParaRPr>
            </a:p>
          </p:txBody>
        </p:sp>
        <p:sp>
          <p:nvSpPr>
            <p:cNvPr id="13" name="Google Shape;1235;p26">
              <a:extLst>
                <a:ext uri="{FF2B5EF4-FFF2-40B4-BE49-F238E27FC236}">
                  <a16:creationId xmlns:a16="http://schemas.microsoft.com/office/drawing/2014/main" id="{52FC2B67-1F69-D03C-892D-C96E4E427E23}"/>
                </a:ext>
              </a:extLst>
            </p:cNvPr>
            <p:cNvSpPr txBox="1"/>
            <p:nvPr/>
          </p:nvSpPr>
          <p:spPr>
            <a:xfrm>
              <a:off x="3339523" y="4600036"/>
              <a:ext cx="3691556" cy="487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1600" b="1" dirty="0">
                  <a:effectLst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rPr>
                <a:t>Reduce poverty from 13.1% (as per NHFS 5) to 0.1% of the population</a:t>
              </a:r>
              <a:r>
                <a:rPr lang="en-US" sz="1600" b="1" kern="0" dirty="0">
                  <a:solidFill>
                    <a:srgbClr val="434343"/>
                  </a:solidFill>
                  <a:latin typeface="DVOT-Surekh" panose="00000400000000000000" pitchFamily="2" charset="0"/>
                  <a:ea typeface="Roboto"/>
                  <a:cs typeface="DVOT-Surekh" panose="00000400000000000000" pitchFamily="2" charset="0"/>
                </a:rPr>
                <a:t>.</a:t>
              </a:r>
            </a:p>
          </p:txBody>
        </p:sp>
        <p:sp>
          <p:nvSpPr>
            <p:cNvPr id="14" name="Google Shape;1235;p26">
              <a:extLst>
                <a:ext uri="{FF2B5EF4-FFF2-40B4-BE49-F238E27FC236}">
                  <a16:creationId xmlns:a16="http://schemas.microsoft.com/office/drawing/2014/main" id="{BBDAA9D9-D88A-D08F-9642-08EECC78F8D9}"/>
                </a:ext>
              </a:extLst>
            </p:cNvPr>
            <p:cNvSpPr txBox="1"/>
            <p:nvPr/>
          </p:nvSpPr>
          <p:spPr>
            <a:xfrm>
              <a:off x="2798915" y="5478401"/>
              <a:ext cx="4163056" cy="487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lang="en-IN" sz="1600" b="1" dirty="0">
                  <a:effectLst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rPr>
                <a:t>Improve wealth distribution by reducing the Gini coefficient from 0.277 to 0.201</a:t>
              </a:r>
              <a:endParaRPr kumimoji="0" sz="160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DVOT-Surekh" panose="00000400000000000000" pitchFamily="2" charset="0"/>
                <a:ea typeface="Roboto"/>
                <a:cs typeface="DVOT-Surekh" panose="00000400000000000000" pitchFamily="2" charset="0"/>
                <a:sym typeface="Roboto"/>
              </a:endParaRPr>
            </a:p>
          </p:txBody>
        </p:sp>
      </p:grpSp>
      <p:sp>
        <p:nvSpPr>
          <p:cNvPr id="21" name="Rectangle 20"/>
          <p:cNvSpPr/>
          <p:nvPr/>
        </p:nvSpPr>
        <p:spPr>
          <a:xfrm>
            <a:off x="838970" y="504675"/>
            <a:ext cx="2084225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Aim &amp; Objective</a:t>
            </a:r>
            <a:endParaRPr lang="en-IN" b="1" dirty="0">
              <a:solidFill>
                <a:schemeClr val="bg1"/>
              </a:solidFill>
              <a:latin typeface="DVOT-Surekh" panose="00000400000000000000" pitchFamily="2" charset="0"/>
              <a:cs typeface="DVOT-Surekh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071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>
          <a:extLst>
            <a:ext uri="{FF2B5EF4-FFF2-40B4-BE49-F238E27FC236}">
              <a16:creationId xmlns:a16="http://schemas.microsoft.com/office/drawing/2014/main" id="{825BE179-C0F7-5B28-2781-624C59084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8" name="Google Shape;698;p29">
            <a:extLst>
              <a:ext uri="{FF2B5EF4-FFF2-40B4-BE49-F238E27FC236}">
                <a16:creationId xmlns:a16="http://schemas.microsoft.com/office/drawing/2014/main" id="{4BFCFF1F-05FF-1CA8-42D3-0470EE590F15}"/>
              </a:ext>
            </a:extLst>
          </p:cNvPr>
          <p:cNvGrpSpPr/>
          <p:nvPr/>
        </p:nvGrpSpPr>
        <p:grpSpPr>
          <a:xfrm>
            <a:off x="1092627" y="1129780"/>
            <a:ext cx="1069176" cy="657356"/>
            <a:chOff x="767863" y="1568737"/>
            <a:chExt cx="339590" cy="479169"/>
          </a:xfrm>
        </p:grpSpPr>
        <p:sp>
          <p:nvSpPr>
            <p:cNvPr id="699" name="Google Shape;699;p29">
              <a:extLst>
                <a:ext uri="{FF2B5EF4-FFF2-40B4-BE49-F238E27FC236}">
                  <a16:creationId xmlns:a16="http://schemas.microsoft.com/office/drawing/2014/main" id="{B91E77D0-30D8-C9B5-A188-9A5A803D37D3}"/>
                </a:ext>
              </a:extLst>
            </p:cNvPr>
            <p:cNvSpPr/>
            <p:nvPr/>
          </p:nvSpPr>
          <p:spPr>
            <a:xfrm>
              <a:off x="767863" y="1727006"/>
              <a:ext cx="237462" cy="320900"/>
            </a:xfrm>
            <a:custGeom>
              <a:avLst/>
              <a:gdLst/>
              <a:ahLst/>
              <a:cxnLst/>
              <a:rect l="l" t="t" r="r" b="b"/>
              <a:pathLst>
                <a:path w="11990" h="16203" extrusionOk="0">
                  <a:moveTo>
                    <a:pt x="6708" y="759"/>
                  </a:moveTo>
                  <a:cubicBezTo>
                    <a:pt x="6744" y="759"/>
                    <a:pt x="6792" y="780"/>
                    <a:pt x="6858" y="832"/>
                  </a:cubicBezTo>
                  <a:cubicBezTo>
                    <a:pt x="7013" y="963"/>
                    <a:pt x="7275" y="951"/>
                    <a:pt x="7501" y="963"/>
                  </a:cubicBezTo>
                  <a:cubicBezTo>
                    <a:pt x="8037" y="975"/>
                    <a:pt x="8358" y="1463"/>
                    <a:pt x="8382" y="1880"/>
                  </a:cubicBezTo>
                  <a:cubicBezTo>
                    <a:pt x="8394" y="2094"/>
                    <a:pt x="8465" y="2309"/>
                    <a:pt x="8549" y="2428"/>
                  </a:cubicBezTo>
                  <a:cubicBezTo>
                    <a:pt x="8715" y="2678"/>
                    <a:pt x="8382" y="2583"/>
                    <a:pt x="8418" y="2690"/>
                  </a:cubicBezTo>
                  <a:cubicBezTo>
                    <a:pt x="7703" y="2868"/>
                    <a:pt x="6965" y="2892"/>
                    <a:pt x="6275" y="3130"/>
                  </a:cubicBezTo>
                  <a:cubicBezTo>
                    <a:pt x="6239" y="3144"/>
                    <a:pt x="6209" y="3151"/>
                    <a:pt x="6185" y="3151"/>
                  </a:cubicBezTo>
                  <a:cubicBezTo>
                    <a:pt x="6103" y="3151"/>
                    <a:pt x="6083" y="3075"/>
                    <a:pt x="6120" y="2928"/>
                  </a:cubicBezTo>
                  <a:cubicBezTo>
                    <a:pt x="6263" y="2392"/>
                    <a:pt x="6048" y="1880"/>
                    <a:pt x="6037" y="1344"/>
                  </a:cubicBezTo>
                  <a:cubicBezTo>
                    <a:pt x="6037" y="1297"/>
                    <a:pt x="5989" y="1237"/>
                    <a:pt x="6001" y="1201"/>
                  </a:cubicBezTo>
                  <a:cubicBezTo>
                    <a:pt x="6120" y="1023"/>
                    <a:pt x="6334" y="1047"/>
                    <a:pt x="6501" y="1011"/>
                  </a:cubicBezTo>
                  <a:cubicBezTo>
                    <a:pt x="6601" y="983"/>
                    <a:pt x="6590" y="759"/>
                    <a:pt x="6708" y="759"/>
                  </a:cubicBezTo>
                  <a:close/>
                  <a:moveTo>
                    <a:pt x="4773" y="1483"/>
                  </a:moveTo>
                  <a:cubicBezTo>
                    <a:pt x="4929" y="1483"/>
                    <a:pt x="5085" y="1509"/>
                    <a:pt x="5251" y="1571"/>
                  </a:cubicBezTo>
                  <a:cubicBezTo>
                    <a:pt x="5406" y="1618"/>
                    <a:pt x="5441" y="1654"/>
                    <a:pt x="5370" y="1868"/>
                  </a:cubicBezTo>
                  <a:cubicBezTo>
                    <a:pt x="5560" y="2237"/>
                    <a:pt x="5346" y="2749"/>
                    <a:pt x="5584" y="3178"/>
                  </a:cubicBezTo>
                  <a:cubicBezTo>
                    <a:pt x="5656" y="3309"/>
                    <a:pt x="5596" y="3356"/>
                    <a:pt x="5501" y="3428"/>
                  </a:cubicBezTo>
                  <a:cubicBezTo>
                    <a:pt x="5036" y="3809"/>
                    <a:pt x="4941" y="4309"/>
                    <a:pt x="5048" y="4869"/>
                  </a:cubicBezTo>
                  <a:cubicBezTo>
                    <a:pt x="5060" y="4976"/>
                    <a:pt x="5084" y="5059"/>
                    <a:pt x="5179" y="5095"/>
                  </a:cubicBezTo>
                  <a:cubicBezTo>
                    <a:pt x="5465" y="5190"/>
                    <a:pt x="5179" y="5523"/>
                    <a:pt x="5417" y="5642"/>
                  </a:cubicBezTo>
                  <a:cubicBezTo>
                    <a:pt x="5394" y="5666"/>
                    <a:pt x="5358" y="5702"/>
                    <a:pt x="5346" y="5702"/>
                  </a:cubicBezTo>
                  <a:cubicBezTo>
                    <a:pt x="5324" y="5697"/>
                    <a:pt x="5303" y="5695"/>
                    <a:pt x="5282" y="5695"/>
                  </a:cubicBezTo>
                  <a:cubicBezTo>
                    <a:pt x="5104" y="5695"/>
                    <a:pt x="4986" y="5867"/>
                    <a:pt x="4965" y="5952"/>
                  </a:cubicBezTo>
                  <a:cubicBezTo>
                    <a:pt x="4882" y="6262"/>
                    <a:pt x="4524" y="6095"/>
                    <a:pt x="4394" y="6321"/>
                  </a:cubicBezTo>
                  <a:cubicBezTo>
                    <a:pt x="4388" y="6332"/>
                    <a:pt x="4379" y="6337"/>
                    <a:pt x="4368" y="6337"/>
                  </a:cubicBezTo>
                  <a:cubicBezTo>
                    <a:pt x="4309" y="6337"/>
                    <a:pt x="4189" y="6197"/>
                    <a:pt x="4179" y="6107"/>
                  </a:cubicBezTo>
                  <a:cubicBezTo>
                    <a:pt x="4084" y="5523"/>
                    <a:pt x="3834" y="4988"/>
                    <a:pt x="3703" y="4428"/>
                  </a:cubicBezTo>
                  <a:cubicBezTo>
                    <a:pt x="3572" y="3892"/>
                    <a:pt x="3227" y="3392"/>
                    <a:pt x="3310" y="2809"/>
                  </a:cubicBezTo>
                  <a:cubicBezTo>
                    <a:pt x="3381" y="2344"/>
                    <a:pt x="3691" y="1713"/>
                    <a:pt x="4322" y="1547"/>
                  </a:cubicBezTo>
                  <a:cubicBezTo>
                    <a:pt x="4478" y="1506"/>
                    <a:pt x="4626" y="1483"/>
                    <a:pt x="4773" y="1483"/>
                  </a:cubicBezTo>
                  <a:close/>
                  <a:moveTo>
                    <a:pt x="7327" y="0"/>
                  </a:moveTo>
                  <a:cubicBezTo>
                    <a:pt x="7149" y="0"/>
                    <a:pt x="6967" y="101"/>
                    <a:pt x="6765" y="101"/>
                  </a:cubicBezTo>
                  <a:cubicBezTo>
                    <a:pt x="6737" y="101"/>
                    <a:pt x="6708" y="99"/>
                    <a:pt x="6680" y="94"/>
                  </a:cubicBezTo>
                  <a:cubicBezTo>
                    <a:pt x="6649" y="89"/>
                    <a:pt x="6619" y="86"/>
                    <a:pt x="6588" y="86"/>
                  </a:cubicBezTo>
                  <a:cubicBezTo>
                    <a:pt x="6262" y="86"/>
                    <a:pt x="5893" y="357"/>
                    <a:pt x="5632" y="618"/>
                  </a:cubicBezTo>
                  <a:cubicBezTo>
                    <a:pt x="5535" y="706"/>
                    <a:pt x="5470" y="755"/>
                    <a:pt x="5371" y="755"/>
                  </a:cubicBezTo>
                  <a:cubicBezTo>
                    <a:pt x="5336" y="755"/>
                    <a:pt x="5297" y="749"/>
                    <a:pt x="5251" y="737"/>
                  </a:cubicBezTo>
                  <a:cubicBezTo>
                    <a:pt x="5100" y="705"/>
                    <a:pt x="4933" y="674"/>
                    <a:pt x="4775" y="674"/>
                  </a:cubicBezTo>
                  <a:cubicBezTo>
                    <a:pt x="4696" y="674"/>
                    <a:pt x="4620" y="682"/>
                    <a:pt x="4548" y="701"/>
                  </a:cubicBezTo>
                  <a:cubicBezTo>
                    <a:pt x="3751" y="916"/>
                    <a:pt x="3060" y="1285"/>
                    <a:pt x="2834" y="2166"/>
                  </a:cubicBezTo>
                  <a:cubicBezTo>
                    <a:pt x="2810" y="2244"/>
                    <a:pt x="2777" y="2286"/>
                    <a:pt x="2727" y="2286"/>
                  </a:cubicBezTo>
                  <a:cubicBezTo>
                    <a:pt x="2700" y="2286"/>
                    <a:pt x="2669" y="2274"/>
                    <a:pt x="2631" y="2249"/>
                  </a:cubicBezTo>
                  <a:cubicBezTo>
                    <a:pt x="2453" y="2134"/>
                    <a:pt x="2281" y="2075"/>
                    <a:pt x="2111" y="2075"/>
                  </a:cubicBezTo>
                  <a:cubicBezTo>
                    <a:pt x="1929" y="2075"/>
                    <a:pt x="1750" y="2143"/>
                    <a:pt x="1572" y="2285"/>
                  </a:cubicBezTo>
                  <a:cubicBezTo>
                    <a:pt x="1393" y="2428"/>
                    <a:pt x="1084" y="2404"/>
                    <a:pt x="988" y="2606"/>
                  </a:cubicBezTo>
                  <a:cubicBezTo>
                    <a:pt x="750" y="3071"/>
                    <a:pt x="500" y="3523"/>
                    <a:pt x="286" y="4011"/>
                  </a:cubicBezTo>
                  <a:cubicBezTo>
                    <a:pt x="143" y="4345"/>
                    <a:pt x="298" y="4738"/>
                    <a:pt x="24" y="5023"/>
                  </a:cubicBezTo>
                  <a:cubicBezTo>
                    <a:pt x="12" y="5392"/>
                    <a:pt x="12" y="5773"/>
                    <a:pt x="0" y="6142"/>
                  </a:cubicBezTo>
                  <a:cubicBezTo>
                    <a:pt x="119" y="6404"/>
                    <a:pt x="179" y="6666"/>
                    <a:pt x="203" y="6940"/>
                  </a:cubicBezTo>
                  <a:cubicBezTo>
                    <a:pt x="250" y="7416"/>
                    <a:pt x="274" y="7893"/>
                    <a:pt x="369" y="8345"/>
                  </a:cubicBezTo>
                  <a:cubicBezTo>
                    <a:pt x="512" y="9024"/>
                    <a:pt x="595" y="9726"/>
                    <a:pt x="822" y="10393"/>
                  </a:cubicBezTo>
                  <a:cubicBezTo>
                    <a:pt x="1024" y="10953"/>
                    <a:pt x="1191" y="11524"/>
                    <a:pt x="1465" y="12060"/>
                  </a:cubicBezTo>
                  <a:cubicBezTo>
                    <a:pt x="1560" y="12238"/>
                    <a:pt x="1655" y="12405"/>
                    <a:pt x="1631" y="12667"/>
                  </a:cubicBezTo>
                  <a:cubicBezTo>
                    <a:pt x="1572" y="13358"/>
                    <a:pt x="1417" y="14036"/>
                    <a:pt x="1405" y="14727"/>
                  </a:cubicBezTo>
                  <a:cubicBezTo>
                    <a:pt x="1405" y="15060"/>
                    <a:pt x="1488" y="15417"/>
                    <a:pt x="1798" y="15620"/>
                  </a:cubicBezTo>
                  <a:cubicBezTo>
                    <a:pt x="2131" y="15834"/>
                    <a:pt x="2512" y="15929"/>
                    <a:pt x="2893" y="15989"/>
                  </a:cubicBezTo>
                  <a:cubicBezTo>
                    <a:pt x="3429" y="16084"/>
                    <a:pt x="3965" y="16108"/>
                    <a:pt x="4489" y="16168"/>
                  </a:cubicBezTo>
                  <a:cubicBezTo>
                    <a:pt x="4703" y="16193"/>
                    <a:pt x="4916" y="16203"/>
                    <a:pt x="5126" y="16203"/>
                  </a:cubicBezTo>
                  <a:cubicBezTo>
                    <a:pt x="5710" y="16203"/>
                    <a:pt x="6281" y="16125"/>
                    <a:pt x="6858" y="16072"/>
                  </a:cubicBezTo>
                  <a:cubicBezTo>
                    <a:pt x="7394" y="16025"/>
                    <a:pt x="7501" y="15810"/>
                    <a:pt x="7370" y="15310"/>
                  </a:cubicBezTo>
                  <a:lnTo>
                    <a:pt x="7370" y="15310"/>
                  </a:lnTo>
                  <a:cubicBezTo>
                    <a:pt x="7207" y="15355"/>
                    <a:pt x="7045" y="15449"/>
                    <a:pt x="6879" y="15449"/>
                  </a:cubicBezTo>
                  <a:cubicBezTo>
                    <a:pt x="6778" y="15449"/>
                    <a:pt x="6676" y="15414"/>
                    <a:pt x="6572" y="15310"/>
                  </a:cubicBezTo>
                  <a:cubicBezTo>
                    <a:pt x="6567" y="15300"/>
                    <a:pt x="6552" y="15297"/>
                    <a:pt x="6533" y="15297"/>
                  </a:cubicBezTo>
                  <a:cubicBezTo>
                    <a:pt x="6509" y="15297"/>
                    <a:pt x="6479" y="15303"/>
                    <a:pt x="6465" y="15310"/>
                  </a:cubicBezTo>
                  <a:cubicBezTo>
                    <a:pt x="6295" y="15412"/>
                    <a:pt x="6118" y="15439"/>
                    <a:pt x="5937" y="15439"/>
                  </a:cubicBezTo>
                  <a:cubicBezTo>
                    <a:pt x="5737" y="15439"/>
                    <a:pt x="5532" y="15406"/>
                    <a:pt x="5331" y="15406"/>
                  </a:cubicBezTo>
                  <a:cubicBezTo>
                    <a:pt x="5268" y="15406"/>
                    <a:pt x="5206" y="15409"/>
                    <a:pt x="5144" y="15417"/>
                  </a:cubicBezTo>
                  <a:cubicBezTo>
                    <a:pt x="5035" y="15429"/>
                    <a:pt x="4921" y="15437"/>
                    <a:pt x="4804" y="15437"/>
                  </a:cubicBezTo>
                  <a:cubicBezTo>
                    <a:pt x="4559" y="15437"/>
                    <a:pt x="4301" y="15403"/>
                    <a:pt x="4060" y="15298"/>
                  </a:cubicBezTo>
                  <a:cubicBezTo>
                    <a:pt x="4013" y="15285"/>
                    <a:pt x="3917" y="15226"/>
                    <a:pt x="3823" y="15226"/>
                  </a:cubicBezTo>
                  <a:cubicBezTo>
                    <a:pt x="3750" y="15226"/>
                    <a:pt x="3678" y="15262"/>
                    <a:pt x="3632" y="15382"/>
                  </a:cubicBezTo>
                  <a:cubicBezTo>
                    <a:pt x="3632" y="15401"/>
                    <a:pt x="3576" y="15421"/>
                    <a:pt x="3556" y="15421"/>
                  </a:cubicBezTo>
                  <a:cubicBezTo>
                    <a:pt x="3551" y="15421"/>
                    <a:pt x="3548" y="15420"/>
                    <a:pt x="3548" y="15417"/>
                  </a:cubicBezTo>
                  <a:cubicBezTo>
                    <a:pt x="3239" y="15060"/>
                    <a:pt x="2750" y="15310"/>
                    <a:pt x="2417" y="15084"/>
                  </a:cubicBezTo>
                  <a:cubicBezTo>
                    <a:pt x="2227" y="14965"/>
                    <a:pt x="2179" y="14739"/>
                    <a:pt x="2155" y="14560"/>
                  </a:cubicBezTo>
                  <a:cubicBezTo>
                    <a:pt x="2119" y="14310"/>
                    <a:pt x="2108" y="14036"/>
                    <a:pt x="2227" y="13810"/>
                  </a:cubicBezTo>
                  <a:cubicBezTo>
                    <a:pt x="2465" y="13334"/>
                    <a:pt x="2262" y="12822"/>
                    <a:pt x="2369" y="12322"/>
                  </a:cubicBezTo>
                  <a:cubicBezTo>
                    <a:pt x="2417" y="12155"/>
                    <a:pt x="2167" y="11941"/>
                    <a:pt x="2072" y="11738"/>
                  </a:cubicBezTo>
                  <a:cubicBezTo>
                    <a:pt x="1917" y="11357"/>
                    <a:pt x="1750" y="10988"/>
                    <a:pt x="1631" y="10584"/>
                  </a:cubicBezTo>
                  <a:cubicBezTo>
                    <a:pt x="1465" y="10000"/>
                    <a:pt x="1250" y="9429"/>
                    <a:pt x="1155" y="8833"/>
                  </a:cubicBezTo>
                  <a:cubicBezTo>
                    <a:pt x="1036" y="8155"/>
                    <a:pt x="845" y="7488"/>
                    <a:pt x="953" y="6785"/>
                  </a:cubicBezTo>
                  <a:cubicBezTo>
                    <a:pt x="965" y="6714"/>
                    <a:pt x="976" y="6643"/>
                    <a:pt x="917" y="6559"/>
                  </a:cubicBezTo>
                  <a:cubicBezTo>
                    <a:pt x="464" y="5916"/>
                    <a:pt x="691" y="5226"/>
                    <a:pt x="881" y="4571"/>
                  </a:cubicBezTo>
                  <a:cubicBezTo>
                    <a:pt x="1000" y="4107"/>
                    <a:pt x="1203" y="3666"/>
                    <a:pt x="1476" y="3273"/>
                  </a:cubicBezTo>
                  <a:cubicBezTo>
                    <a:pt x="1626" y="3048"/>
                    <a:pt x="1924" y="2860"/>
                    <a:pt x="2207" y="2860"/>
                  </a:cubicBezTo>
                  <a:cubicBezTo>
                    <a:pt x="2283" y="2860"/>
                    <a:pt x="2358" y="2874"/>
                    <a:pt x="2429" y="2904"/>
                  </a:cubicBezTo>
                  <a:cubicBezTo>
                    <a:pt x="2631" y="2987"/>
                    <a:pt x="2727" y="3225"/>
                    <a:pt x="2798" y="3511"/>
                  </a:cubicBezTo>
                  <a:cubicBezTo>
                    <a:pt x="2917" y="4047"/>
                    <a:pt x="3012" y="4630"/>
                    <a:pt x="3346" y="5119"/>
                  </a:cubicBezTo>
                  <a:cubicBezTo>
                    <a:pt x="3739" y="5714"/>
                    <a:pt x="3596" y="6833"/>
                    <a:pt x="3084" y="7369"/>
                  </a:cubicBezTo>
                  <a:cubicBezTo>
                    <a:pt x="3011" y="7451"/>
                    <a:pt x="2883" y="7489"/>
                    <a:pt x="2749" y="7489"/>
                  </a:cubicBezTo>
                  <a:cubicBezTo>
                    <a:pt x="2534" y="7489"/>
                    <a:pt x="2302" y="7390"/>
                    <a:pt x="2250" y="7214"/>
                  </a:cubicBezTo>
                  <a:cubicBezTo>
                    <a:pt x="2119" y="6702"/>
                    <a:pt x="1691" y="6345"/>
                    <a:pt x="1524" y="5845"/>
                  </a:cubicBezTo>
                  <a:cubicBezTo>
                    <a:pt x="1500" y="5761"/>
                    <a:pt x="1441" y="5690"/>
                    <a:pt x="1405" y="5595"/>
                  </a:cubicBezTo>
                  <a:cubicBezTo>
                    <a:pt x="1363" y="5458"/>
                    <a:pt x="1266" y="5313"/>
                    <a:pt x="1162" y="5313"/>
                  </a:cubicBezTo>
                  <a:cubicBezTo>
                    <a:pt x="1148" y="5313"/>
                    <a:pt x="1133" y="5315"/>
                    <a:pt x="1119" y="5321"/>
                  </a:cubicBezTo>
                  <a:cubicBezTo>
                    <a:pt x="988" y="5380"/>
                    <a:pt x="881" y="5559"/>
                    <a:pt x="929" y="5761"/>
                  </a:cubicBezTo>
                  <a:cubicBezTo>
                    <a:pt x="1024" y="6059"/>
                    <a:pt x="1131" y="6345"/>
                    <a:pt x="1286" y="6619"/>
                  </a:cubicBezTo>
                  <a:cubicBezTo>
                    <a:pt x="1536" y="7047"/>
                    <a:pt x="1762" y="7488"/>
                    <a:pt x="2024" y="7905"/>
                  </a:cubicBezTo>
                  <a:cubicBezTo>
                    <a:pt x="2166" y="8128"/>
                    <a:pt x="2477" y="8289"/>
                    <a:pt x="2787" y="8289"/>
                  </a:cubicBezTo>
                  <a:cubicBezTo>
                    <a:pt x="3023" y="8289"/>
                    <a:pt x="3258" y="8196"/>
                    <a:pt x="3417" y="7964"/>
                  </a:cubicBezTo>
                  <a:cubicBezTo>
                    <a:pt x="3608" y="7690"/>
                    <a:pt x="3893" y="7488"/>
                    <a:pt x="4024" y="7155"/>
                  </a:cubicBezTo>
                  <a:cubicBezTo>
                    <a:pt x="4053" y="7079"/>
                    <a:pt x="4125" y="6975"/>
                    <a:pt x="4283" y="6975"/>
                  </a:cubicBezTo>
                  <a:cubicBezTo>
                    <a:pt x="4325" y="6975"/>
                    <a:pt x="4374" y="6982"/>
                    <a:pt x="4429" y="7000"/>
                  </a:cubicBezTo>
                  <a:cubicBezTo>
                    <a:pt x="4489" y="7019"/>
                    <a:pt x="4548" y="7027"/>
                    <a:pt x="4605" y="7027"/>
                  </a:cubicBezTo>
                  <a:cubicBezTo>
                    <a:pt x="4944" y="7027"/>
                    <a:pt x="5232" y="6726"/>
                    <a:pt x="5477" y="6512"/>
                  </a:cubicBezTo>
                  <a:cubicBezTo>
                    <a:pt x="5632" y="6381"/>
                    <a:pt x="5715" y="6083"/>
                    <a:pt x="5906" y="5928"/>
                  </a:cubicBezTo>
                  <a:cubicBezTo>
                    <a:pt x="5956" y="5890"/>
                    <a:pt x="6003" y="5875"/>
                    <a:pt x="6049" y="5875"/>
                  </a:cubicBezTo>
                  <a:cubicBezTo>
                    <a:pt x="6205" y="5875"/>
                    <a:pt x="6349" y="6042"/>
                    <a:pt x="6551" y="6042"/>
                  </a:cubicBezTo>
                  <a:cubicBezTo>
                    <a:pt x="6587" y="6042"/>
                    <a:pt x="6626" y="6037"/>
                    <a:pt x="6668" y="6023"/>
                  </a:cubicBezTo>
                  <a:lnTo>
                    <a:pt x="6668" y="6023"/>
                  </a:lnTo>
                  <a:cubicBezTo>
                    <a:pt x="6394" y="6381"/>
                    <a:pt x="6025" y="6523"/>
                    <a:pt x="5834" y="6845"/>
                  </a:cubicBezTo>
                  <a:cubicBezTo>
                    <a:pt x="5768" y="6949"/>
                    <a:pt x="5739" y="7091"/>
                    <a:pt x="5587" y="7091"/>
                  </a:cubicBezTo>
                  <a:cubicBezTo>
                    <a:pt x="5548" y="7091"/>
                    <a:pt x="5500" y="7081"/>
                    <a:pt x="5441" y="7059"/>
                  </a:cubicBezTo>
                  <a:cubicBezTo>
                    <a:pt x="5434" y="7056"/>
                    <a:pt x="5427" y="7054"/>
                    <a:pt x="5421" y="7054"/>
                  </a:cubicBezTo>
                  <a:cubicBezTo>
                    <a:pt x="5337" y="7054"/>
                    <a:pt x="5352" y="7341"/>
                    <a:pt x="5275" y="7452"/>
                  </a:cubicBezTo>
                  <a:cubicBezTo>
                    <a:pt x="5203" y="7559"/>
                    <a:pt x="5310" y="7702"/>
                    <a:pt x="5215" y="7738"/>
                  </a:cubicBezTo>
                  <a:cubicBezTo>
                    <a:pt x="4882" y="7869"/>
                    <a:pt x="4798" y="8143"/>
                    <a:pt x="4644" y="8417"/>
                  </a:cubicBezTo>
                  <a:cubicBezTo>
                    <a:pt x="4572" y="8559"/>
                    <a:pt x="4429" y="8726"/>
                    <a:pt x="4310" y="8881"/>
                  </a:cubicBezTo>
                  <a:cubicBezTo>
                    <a:pt x="4024" y="9226"/>
                    <a:pt x="3977" y="9655"/>
                    <a:pt x="3905" y="10060"/>
                  </a:cubicBezTo>
                  <a:cubicBezTo>
                    <a:pt x="3893" y="10143"/>
                    <a:pt x="3751" y="10310"/>
                    <a:pt x="3989" y="10333"/>
                  </a:cubicBezTo>
                  <a:cubicBezTo>
                    <a:pt x="4081" y="10347"/>
                    <a:pt x="4190" y="10385"/>
                    <a:pt x="4285" y="10385"/>
                  </a:cubicBezTo>
                  <a:cubicBezTo>
                    <a:pt x="4361" y="10385"/>
                    <a:pt x="4428" y="10359"/>
                    <a:pt x="4465" y="10274"/>
                  </a:cubicBezTo>
                  <a:cubicBezTo>
                    <a:pt x="4620" y="9857"/>
                    <a:pt x="4941" y="9512"/>
                    <a:pt x="5001" y="9060"/>
                  </a:cubicBezTo>
                  <a:cubicBezTo>
                    <a:pt x="5001" y="9048"/>
                    <a:pt x="4977" y="9024"/>
                    <a:pt x="4965" y="9012"/>
                  </a:cubicBezTo>
                  <a:cubicBezTo>
                    <a:pt x="5596" y="8619"/>
                    <a:pt x="5810" y="7857"/>
                    <a:pt x="6382" y="7416"/>
                  </a:cubicBezTo>
                  <a:cubicBezTo>
                    <a:pt x="6894" y="7035"/>
                    <a:pt x="7263" y="6512"/>
                    <a:pt x="7894" y="6250"/>
                  </a:cubicBezTo>
                  <a:cubicBezTo>
                    <a:pt x="8168" y="6131"/>
                    <a:pt x="8418" y="5845"/>
                    <a:pt x="8751" y="5750"/>
                  </a:cubicBezTo>
                  <a:cubicBezTo>
                    <a:pt x="8954" y="5690"/>
                    <a:pt x="9013" y="5500"/>
                    <a:pt x="8977" y="5345"/>
                  </a:cubicBezTo>
                  <a:cubicBezTo>
                    <a:pt x="8934" y="5159"/>
                    <a:pt x="8780" y="4983"/>
                    <a:pt x="8580" y="4983"/>
                  </a:cubicBezTo>
                  <a:cubicBezTo>
                    <a:pt x="8562" y="4983"/>
                    <a:pt x="8544" y="4985"/>
                    <a:pt x="8525" y="4988"/>
                  </a:cubicBezTo>
                  <a:cubicBezTo>
                    <a:pt x="8334" y="5011"/>
                    <a:pt x="8073" y="4964"/>
                    <a:pt x="7989" y="5238"/>
                  </a:cubicBezTo>
                  <a:cubicBezTo>
                    <a:pt x="7965" y="5297"/>
                    <a:pt x="7930" y="5321"/>
                    <a:pt x="7870" y="5333"/>
                  </a:cubicBezTo>
                  <a:cubicBezTo>
                    <a:pt x="7747" y="5381"/>
                    <a:pt x="7557" y="5406"/>
                    <a:pt x="7342" y="5406"/>
                  </a:cubicBezTo>
                  <a:cubicBezTo>
                    <a:pt x="6811" y="5406"/>
                    <a:pt x="6126" y="5252"/>
                    <a:pt x="5906" y="4904"/>
                  </a:cubicBezTo>
                  <a:cubicBezTo>
                    <a:pt x="5787" y="4726"/>
                    <a:pt x="5656" y="4511"/>
                    <a:pt x="5679" y="4285"/>
                  </a:cubicBezTo>
                  <a:cubicBezTo>
                    <a:pt x="5715" y="3880"/>
                    <a:pt x="6072" y="3845"/>
                    <a:pt x="6358" y="3773"/>
                  </a:cubicBezTo>
                  <a:cubicBezTo>
                    <a:pt x="7346" y="3559"/>
                    <a:pt x="8334" y="3356"/>
                    <a:pt x="9311" y="3130"/>
                  </a:cubicBezTo>
                  <a:cubicBezTo>
                    <a:pt x="9597" y="3071"/>
                    <a:pt x="9894" y="3142"/>
                    <a:pt x="10168" y="2999"/>
                  </a:cubicBezTo>
                  <a:cubicBezTo>
                    <a:pt x="10173" y="2997"/>
                    <a:pt x="10179" y="2996"/>
                    <a:pt x="10185" y="2996"/>
                  </a:cubicBezTo>
                  <a:cubicBezTo>
                    <a:pt x="10301" y="2996"/>
                    <a:pt x="10537" y="3402"/>
                    <a:pt x="10525" y="3583"/>
                  </a:cubicBezTo>
                  <a:cubicBezTo>
                    <a:pt x="10513" y="4047"/>
                    <a:pt x="10644" y="4476"/>
                    <a:pt x="10763" y="4916"/>
                  </a:cubicBezTo>
                  <a:cubicBezTo>
                    <a:pt x="10823" y="5119"/>
                    <a:pt x="10835" y="5333"/>
                    <a:pt x="10894" y="5547"/>
                  </a:cubicBezTo>
                  <a:cubicBezTo>
                    <a:pt x="11013" y="5976"/>
                    <a:pt x="10930" y="6428"/>
                    <a:pt x="11073" y="6869"/>
                  </a:cubicBezTo>
                  <a:cubicBezTo>
                    <a:pt x="11180" y="7202"/>
                    <a:pt x="11061" y="7512"/>
                    <a:pt x="10787" y="7774"/>
                  </a:cubicBezTo>
                  <a:cubicBezTo>
                    <a:pt x="10478" y="8047"/>
                    <a:pt x="10097" y="8262"/>
                    <a:pt x="9870" y="8631"/>
                  </a:cubicBezTo>
                  <a:cubicBezTo>
                    <a:pt x="9716" y="8893"/>
                    <a:pt x="9513" y="9119"/>
                    <a:pt x="9251" y="9286"/>
                  </a:cubicBezTo>
                  <a:lnTo>
                    <a:pt x="8870" y="9905"/>
                  </a:lnTo>
                  <a:cubicBezTo>
                    <a:pt x="8811" y="10060"/>
                    <a:pt x="8596" y="10036"/>
                    <a:pt x="8525" y="10191"/>
                  </a:cubicBezTo>
                  <a:cubicBezTo>
                    <a:pt x="8251" y="10786"/>
                    <a:pt x="7882" y="11322"/>
                    <a:pt x="7680" y="11953"/>
                  </a:cubicBezTo>
                  <a:cubicBezTo>
                    <a:pt x="7465" y="12631"/>
                    <a:pt x="7430" y="13322"/>
                    <a:pt x="7299" y="14001"/>
                  </a:cubicBezTo>
                  <a:cubicBezTo>
                    <a:pt x="7215" y="14441"/>
                    <a:pt x="7263" y="14882"/>
                    <a:pt x="7370" y="15310"/>
                  </a:cubicBezTo>
                  <a:cubicBezTo>
                    <a:pt x="7383" y="15308"/>
                    <a:pt x="7394" y="15307"/>
                    <a:pt x="7405" y="15307"/>
                  </a:cubicBezTo>
                  <a:cubicBezTo>
                    <a:pt x="7508" y="15307"/>
                    <a:pt x="7544" y="15402"/>
                    <a:pt x="7608" y="15477"/>
                  </a:cubicBezTo>
                  <a:cubicBezTo>
                    <a:pt x="7675" y="15544"/>
                    <a:pt x="7773" y="15621"/>
                    <a:pt x="7854" y="15621"/>
                  </a:cubicBezTo>
                  <a:cubicBezTo>
                    <a:pt x="7859" y="15621"/>
                    <a:pt x="7865" y="15621"/>
                    <a:pt x="7870" y="15620"/>
                  </a:cubicBezTo>
                  <a:cubicBezTo>
                    <a:pt x="7965" y="15608"/>
                    <a:pt x="7977" y="15477"/>
                    <a:pt x="8001" y="15370"/>
                  </a:cubicBezTo>
                  <a:cubicBezTo>
                    <a:pt x="8061" y="15156"/>
                    <a:pt x="8049" y="14929"/>
                    <a:pt x="8037" y="14715"/>
                  </a:cubicBezTo>
                  <a:cubicBezTo>
                    <a:pt x="8001" y="14060"/>
                    <a:pt x="8073" y="13417"/>
                    <a:pt x="8251" y="12774"/>
                  </a:cubicBezTo>
                  <a:cubicBezTo>
                    <a:pt x="8370" y="12310"/>
                    <a:pt x="8537" y="11869"/>
                    <a:pt x="8715" y="11453"/>
                  </a:cubicBezTo>
                  <a:cubicBezTo>
                    <a:pt x="8966" y="10857"/>
                    <a:pt x="9406" y="10357"/>
                    <a:pt x="9870" y="9881"/>
                  </a:cubicBezTo>
                  <a:cubicBezTo>
                    <a:pt x="10359" y="9369"/>
                    <a:pt x="10823" y="8833"/>
                    <a:pt x="11382" y="8393"/>
                  </a:cubicBezTo>
                  <a:cubicBezTo>
                    <a:pt x="11609" y="8214"/>
                    <a:pt x="11799" y="7905"/>
                    <a:pt x="11906" y="7619"/>
                  </a:cubicBezTo>
                  <a:cubicBezTo>
                    <a:pt x="11990" y="7393"/>
                    <a:pt x="11883" y="7083"/>
                    <a:pt x="11835" y="6845"/>
                  </a:cubicBezTo>
                  <a:cubicBezTo>
                    <a:pt x="11680" y="6119"/>
                    <a:pt x="11609" y="5380"/>
                    <a:pt x="11454" y="4654"/>
                  </a:cubicBezTo>
                  <a:cubicBezTo>
                    <a:pt x="11311" y="4023"/>
                    <a:pt x="11252" y="3368"/>
                    <a:pt x="11132" y="2725"/>
                  </a:cubicBezTo>
                  <a:cubicBezTo>
                    <a:pt x="11054" y="2343"/>
                    <a:pt x="10951" y="2189"/>
                    <a:pt x="10711" y="2189"/>
                  </a:cubicBezTo>
                  <a:cubicBezTo>
                    <a:pt x="10622" y="2189"/>
                    <a:pt x="10514" y="2210"/>
                    <a:pt x="10382" y="2249"/>
                  </a:cubicBezTo>
                  <a:cubicBezTo>
                    <a:pt x="10025" y="2344"/>
                    <a:pt x="9632" y="2321"/>
                    <a:pt x="9287" y="2475"/>
                  </a:cubicBezTo>
                  <a:cubicBezTo>
                    <a:pt x="9259" y="2489"/>
                    <a:pt x="9225" y="2497"/>
                    <a:pt x="9193" y="2497"/>
                  </a:cubicBezTo>
                  <a:cubicBezTo>
                    <a:pt x="9113" y="2497"/>
                    <a:pt x="9039" y="2451"/>
                    <a:pt x="9073" y="2333"/>
                  </a:cubicBezTo>
                  <a:cubicBezTo>
                    <a:pt x="9216" y="1773"/>
                    <a:pt x="8918" y="1332"/>
                    <a:pt x="8763" y="832"/>
                  </a:cubicBezTo>
                  <a:cubicBezTo>
                    <a:pt x="8692" y="618"/>
                    <a:pt x="8573" y="499"/>
                    <a:pt x="8430" y="416"/>
                  </a:cubicBezTo>
                  <a:cubicBezTo>
                    <a:pt x="8144" y="249"/>
                    <a:pt x="7811" y="213"/>
                    <a:pt x="7513" y="47"/>
                  </a:cubicBezTo>
                  <a:cubicBezTo>
                    <a:pt x="7451" y="13"/>
                    <a:pt x="7389" y="0"/>
                    <a:pt x="7327" y="0"/>
                  </a:cubicBezTo>
                  <a:close/>
                </a:path>
              </a:pathLst>
            </a:custGeom>
            <a:solidFill>
              <a:srgbClr val="006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0" name="Google Shape;700;p29">
              <a:extLst>
                <a:ext uri="{FF2B5EF4-FFF2-40B4-BE49-F238E27FC236}">
                  <a16:creationId xmlns:a16="http://schemas.microsoft.com/office/drawing/2014/main" id="{C4400348-B07D-D93F-9EAD-0CACFFA0A6AE}"/>
                </a:ext>
              </a:extLst>
            </p:cNvPr>
            <p:cNvSpPr/>
            <p:nvPr/>
          </p:nvSpPr>
          <p:spPr>
            <a:xfrm>
              <a:off x="792858" y="1568737"/>
              <a:ext cx="171155" cy="149587"/>
            </a:xfrm>
            <a:custGeom>
              <a:avLst/>
              <a:gdLst/>
              <a:ahLst/>
              <a:cxnLst/>
              <a:rect l="l" t="t" r="r" b="b"/>
              <a:pathLst>
                <a:path w="8642" h="7553" extrusionOk="0">
                  <a:moveTo>
                    <a:pt x="5263" y="1"/>
                  </a:moveTo>
                  <a:cubicBezTo>
                    <a:pt x="4775" y="156"/>
                    <a:pt x="3084" y="3930"/>
                    <a:pt x="3203" y="4692"/>
                  </a:cubicBezTo>
                  <a:cubicBezTo>
                    <a:pt x="2786" y="4323"/>
                    <a:pt x="2393" y="4013"/>
                    <a:pt x="2036" y="3656"/>
                  </a:cubicBezTo>
                  <a:cubicBezTo>
                    <a:pt x="1488" y="3132"/>
                    <a:pt x="953" y="2596"/>
                    <a:pt x="369" y="2120"/>
                  </a:cubicBezTo>
                  <a:cubicBezTo>
                    <a:pt x="329" y="2080"/>
                    <a:pt x="284" y="2040"/>
                    <a:pt x="236" y="2040"/>
                  </a:cubicBezTo>
                  <a:cubicBezTo>
                    <a:pt x="213" y="2040"/>
                    <a:pt x="190" y="2049"/>
                    <a:pt x="167" y="2072"/>
                  </a:cubicBezTo>
                  <a:cubicBezTo>
                    <a:pt x="95" y="2132"/>
                    <a:pt x="0" y="2263"/>
                    <a:pt x="12" y="2275"/>
                  </a:cubicBezTo>
                  <a:cubicBezTo>
                    <a:pt x="274" y="2584"/>
                    <a:pt x="155" y="2965"/>
                    <a:pt x="238" y="3299"/>
                  </a:cubicBezTo>
                  <a:cubicBezTo>
                    <a:pt x="393" y="3977"/>
                    <a:pt x="560" y="4644"/>
                    <a:pt x="691" y="5335"/>
                  </a:cubicBezTo>
                  <a:cubicBezTo>
                    <a:pt x="762" y="5692"/>
                    <a:pt x="774" y="6085"/>
                    <a:pt x="1060" y="6394"/>
                  </a:cubicBezTo>
                  <a:cubicBezTo>
                    <a:pt x="1179" y="6525"/>
                    <a:pt x="1155" y="6811"/>
                    <a:pt x="1155" y="7025"/>
                  </a:cubicBezTo>
                  <a:cubicBezTo>
                    <a:pt x="1143" y="7335"/>
                    <a:pt x="1227" y="7549"/>
                    <a:pt x="1572" y="7549"/>
                  </a:cubicBezTo>
                  <a:cubicBezTo>
                    <a:pt x="1603" y="7551"/>
                    <a:pt x="1636" y="7553"/>
                    <a:pt x="1669" y="7553"/>
                  </a:cubicBezTo>
                  <a:cubicBezTo>
                    <a:pt x="1842" y="7553"/>
                    <a:pt x="1996" y="7507"/>
                    <a:pt x="1846" y="7216"/>
                  </a:cubicBezTo>
                  <a:cubicBezTo>
                    <a:pt x="1786" y="7097"/>
                    <a:pt x="1977" y="6990"/>
                    <a:pt x="1905" y="6811"/>
                  </a:cubicBezTo>
                  <a:cubicBezTo>
                    <a:pt x="1774" y="6490"/>
                    <a:pt x="1643" y="6168"/>
                    <a:pt x="1596" y="5823"/>
                  </a:cubicBezTo>
                  <a:cubicBezTo>
                    <a:pt x="1548" y="5454"/>
                    <a:pt x="1524" y="5037"/>
                    <a:pt x="1346" y="4728"/>
                  </a:cubicBezTo>
                  <a:cubicBezTo>
                    <a:pt x="1131" y="4382"/>
                    <a:pt x="988" y="4037"/>
                    <a:pt x="917" y="3644"/>
                  </a:cubicBezTo>
                  <a:cubicBezTo>
                    <a:pt x="893" y="3549"/>
                    <a:pt x="822" y="3477"/>
                    <a:pt x="953" y="3418"/>
                  </a:cubicBezTo>
                  <a:cubicBezTo>
                    <a:pt x="975" y="3409"/>
                    <a:pt x="993" y="3405"/>
                    <a:pt x="1009" y="3405"/>
                  </a:cubicBezTo>
                  <a:cubicBezTo>
                    <a:pt x="1078" y="3405"/>
                    <a:pt x="1097" y="3479"/>
                    <a:pt x="1155" y="3537"/>
                  </a:cubicBezTo>
                  <a:cubicBezTo>
                    <a:pt x="1703" y="4120"/>
                    <a:pt x="2250" y="4704"/>
                    <a:pt x="2810" y="5275"/>
                  </a:cubicBezTo>
                  <a:cubicBezTo>
                    <a:pt x="2989" y="5454"/>
                    <a:pt x="3227" y="5466"/>
                    <a:pt x="3453" y="5525"/>
                  </a:cubicBezTo>
                  <a:cubicBezTo>
                    <a:pt x="3469" y="5530"/>
                    <a:pt x="3486" y="5532"/>
                    <a:pt x="3504" y="5532"/>
                  </a:cubicBezTo>
                  <a:cubicBezTo>
                    <a:pt x="3617" y="5532"/>
                    <a:pt x="3747" y="5441"/>
                    <a:pt x="3727" y="5359"/>
                  </a:cubicBezTo>
                  <a:cubicBezTo>
                    <a:pt x="3667" y="5013"/>
                    <a:pt x="3989" y="4811"/>
                    <a:pt x="3989" y="4501"/>
                  </a:cubicBezTo>
                  <a:cubicBezTo>
                    <a:pt x="4001" y="4132"/>
                    <a:pt x="4203" y="3823"/>
                    <a:pt x="4346" y="3525"/>
                  </a:cubicBezTo>
                  <a:cubicBezTo>
                    <a:pt x="4536" y="3144"/>
                    <a:pt x="4405" y="2632"/>
                    <a:pt x="4810" y="2346"/>
                  </a:cubicBezTo>
                  <a:cubicBezTo>
                    <a:pt x="4822" y="2346"/>
                    <a:pt x="4798" y="2299"/>
                    <a:pt x="4786" y="2287"/>
                  </a:cubicBezTo>
                  <a:cubicBezTo>
                    <a:pt x="4596" y="2192"/>
                    <a:pt x="4715" y="2120"/>
                    <a:pt x="4798" y="2025"/>
                  </a:cubicBezTo>
                  <a:cubicBezTo>
                    <a:pt x="4953" y="1870"/>
                    <a:pt x="5060" y="1691"/>
                    <a:pt x="4989" y="1453"/>
                  </a:cubicBezTo>
                  <a:cubicBezTo>
                    <a:pt x="4965" y="1370"/>
                    <a:pt x="4965" y="1275"/>
                    <a:pt x="5072" y="1263"/>
                  </a:cubicBezTo>
                  <a:cubicBezTo>
                    <a:pt x="5077" y="1262"/>
                    <a:pt x="5082" y="1262"/>
                    <a:pt x="5086" y="1262"/>
                  </a:cubicBezTo>
                  <a:cubicBezTo>
                    <a:pt x="5170" y="1262"/>
                    <a:pt x="5193" y="1362"/>
                    <a:pt x="5215" y="1430"/>
                  </a:cubicBezTo>
                  <a:cubicBezTo>
                    <a:pt x="5263" y="1596"/>
                    <a:pt x="5239" y="1775"/>
                    <a:pt x="5251" y="1930"/>
                  </a:cubicBezTo>
                  <a:cubicBezTo>
                    <a:pt x="5287" y="2311"/>
                    <a:pt x="5465" y="2692"/>
                    <a:pt x="5429" y="3037"/>
                  </a:cubicBezTo>
                  <a:cubicBezTo>
                    <a:pt x="5394" y="3406"/>
                    <a:pt x="5537" y="3727"/>
                    <a:pt x="5584" y="4061"/>
                  </a:cubicBezTo>
                  <a:cubicBezTo>
                    <a:pt x="5632" y="4478"/>
                    <a:pt x="5703" y="4978"/>
                    <a:pt x="6144" y="5359"/>
                  </a:cubicBezTo>
                  <a:cubicBezTo>
                    <a:pt x="6248" y="5447"/>
                    <a:pt x="6322" y="5481"/>
                    <a:pt x="6380" y="5481"/>
                  </a:cubicBezTo>
                  <a:cubicBezTo>
                    <a:pt x="6447" y="5481"/>
                    <a:pt x="6492" y="5435"/>
                    <a:pt x="6537" y="5371"/>
                  </a:cubicBezTo>
                  <a:cubicBezTo>
                    <a:pt x="7215" y="4406"/>
                    <a:pt x="7882" y="3418"/>
                    <a:pt x="8549" y="2442"/>
                  </a:cubicBezTo>
                  <a:cubicBezTo>
                    <a:pt x="8573" y="2394"/>
                    <a:pt x="8596" y="2346"/>
                    <a:pt x="8632" y="2299"/>
                  </a:cubicBezTo>
                  <a:cubicBezTo>
                    <a:pt x="8642" y="2107"/>
                    <a:pt x="8603" y="2046"/>
                    <a:pt x="8549" y="2046"/>
                  </a:cubicBezTo>
                  <a:cubicBezTo>
                    <a:pt x="8468" y="2046"/>
                    <a:pt x="8353" y="2180"/>
                    <a:pt x="8311" y="2215"/>
                  </a:cubicBezTo>
                  <a:cubicBezTo>
                    <a:pt x="7620" y="2775"/>
                    <a:pt x="7061" y="3454"/>
                    <a:pt x="6644" y="4239"/>
                  </a:cubicBezTo>
                  <a:cubicBezTo>
                    <a:pt x="6587" y="4353"/>
                    <a:pt x="6520" y="4466"/>
                    <a:pt x="6369" y="4466"/>
                  </a:cubicBezTo>
                  <a:cubicBezTo>
                    <a:pt x="6361" y="4466"/>
                    <a:pt x="6354" y="4466"/>
                    <a:pt x="6346" y="4466"/>
                  </a:cubicBezTo>
                  <a:cubicBezTo>
                    <a:pt x="6191" y="3727"/>
                    <a:pt x="6060" y="2977"/>
                    <a:pt x="5882" y="2227"/>
                  </a:cubicBezTo>
                  <a:cubicBezTo>
                    <a:pt x="5703" y="1477"/>
                    <a:pt x="5477" y="739"/>
                    <a:pt x="5263" y="1"/>
                  </a:cubicBezTo>
                  <a:close/>
                </a:path>
              </a:pathLst>
            </a:custGeom>
            <a:solidFill>
              <a:srgbClr val="006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1" name="Google Shape;701;p29">
              <a:extLst>
                <a:ext uri="{FF2B5EF4-FFF2-40B4-BE49-F238E27FC236}">
                  <a16:creationId xmlns:a16="http://schemas.microsoft.com/office/drawing/2014/main" id="{6F61B795-020F-52C6-F0AF-B6974A5EA54A}"/>
                </a:ext>
              </a:extLst>
            </p:cNvPr>
            <p:cNvSpPr/>
            <p:nvPr/>
          </p:nvSpPr>
          <p:spPr>
            <a:xfrm>
              <a:off x="943543" y="1614251"/>
              <a:ext cx="27846" cy="115067"/>
            </a:xfrm>
            <a:custGeom>
              <a:avLst/>
              <a:gdLst/>
              <a:ahLst/>
              <a:cxnLst/>
              <a:rect l="l" t="t" r="r" b="b"/>
              <a:pathLst>
                <a:path w="1406" h="5810" extrusionOk="0">
                  <a:moveTo>
                    <a:pt x="1024" y="1"/>
                  </a:moveTo>
                  <a:cubicBezTo>
                    <a:pt x="988" y="48"/>
                    <a:pt x="965" y="96"/>
                    <a:pt x="941" y="144"/>
                  </a:cubicBezTo>
                  <a:cubicBezTo>
                    <a:pt x="1155" y="239"/>
                    <a:pt x="1179" y="441"/>
                    <a:pt x="1012" y="536"/>
                  </a:cubicBezTo>
                  <a:cubicBezTo>
                    <a:pt x="834" y="644"/>
                    <a:pt x="798" y="846"/>
                    <a:pt x="798" y="941"/>
                  </a:cubicBezTo>
                  <a:cubicBezTo>
                    <a:pt x="810" y="1346"/>
                    <a:pt x="679" y="1739"/>
                    <a:pt x="560" y="2084"/>
                  </a:cubicBezTo>
                  <a:cubicBezTo>
                    <a:pt x="346" y="2703"/>
                    <a:pt x="346" y="3334"/>
                    <a:pt x="215" y="3942"/>
                  </a:cubicBezTo>
                  <a:cubicBezTo>
                    <a:pt x="155" y="4168"/>
                    <a:pt x="334" y="4477"/>
                    <a:pt x="0" y="4608"/>
                  </a:cubicBezTo>
                  <a:cubicBezTo>
                    <a:pt x="155" y="4811"/>
                    <a:pt x="107" y="5025"/>
                    <a:pt x="60" y="5239"/>
                  </a:cubicBezTo>
                  <a:cubicBezTo>
                    <a:pt x="12" y="5489"/>
                    <a:pt x="36" y="5740"/>
                    <a:pt x="298" y="5799"/>
                  </a:cubicBezTo>
                  <a:cubicBezTo>
                    <a:pt x="325" y="5806"/>
                    <a:pt x="350" y="5810"/>
                    <a:pt x="373" y="5810"/>
                  </a:cubicBezTo>
                  <a:cubicBezTo>
                    <a:pt x="572" y="5810"/>
                    <a:pt x="579" y="5544"/>
                    <a:pt x="643" y="5394"/>
                  </a:cubicBezTo>
                  <a:cubicBezTo>
                    <a:pt x="869" y="4811"/>
                    <a:pt x="881" y="4168"/>
                    <a:pt x="988" y="3561"/>
                  </a:cubicBezTo>
                  <a:cubicBezTo>
                    <a:pt x="1072" y="3156"/>
                    <a:pt x="1215" y="2715"/>
                    <a:pt x="1179" y="2346"/>
                  </a:cubicBezTo>
                  <a:cubicBezTo>
                    <a:pt x="1108" y="1751"/>
                    <a:pt x="1405" y="1263"/>
                    <a:pt x="1405" y="703"/>
                  </a:cubicBezTo>
                  <a:cubicBezTo>
                    <a:pt x="1405" y="477"/>
                    <a:pt x="1215" y="48"/>
                    <a:pt x="1024" y="1"/>
                  </a:cubicBezTo>
                  <a:close/>
                </a:path>
              </a:pathLst>
            </a:custGeom>
            <a:solidFill>
              <a:srgbClr val="006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2" name="Google Shape;702;p29">
              <a:extLst>
                <a:ext uri="{FF2B5EF4-FFF2-40B4-BE49-F238E27FC236}">
                  <a16:creationId xmlns:a16="http://schemas.microsoft.com/office/drawing/2014/main" id="{9708F54C-91A7-F99D-E76C-3990D2C30D7E}"/>
                </a:ext>
              </a:extLst>
            </p:cNvPr>
            <p:cNvSpPr/>
            <p:nvPr/>
          </p:nvSpPr>
          <p:spPr>
            <a:xfrm>
              <a:off x="1014745" y="1731681"/>
              <a:ext cx="81616" cy="73021"/>
            </a:xfrm>
            <a:custGeom>
              <a:avLst/>
              <a:gdLst/>
              <a:ahLst/>
              <a:cxnLst/>
              <a:rect l="l" t="t" r="r" b="b"/>
              <a:pathLst>
                <a:path w="4121" h="3687" extrusionOk="0">
                  <a:moveTo>
                    <a:pt x="4098" y="1"/>
                  </a:moveTo>
                  <a:cubicBezTo>
                    <a:pt x="3315" y="1"/>
                    <a:pt x="2913" y="611"/>
                    <a:pt x="2358" y="930"/>
                  </a:cubicBezTo>
                  <a:cubicBezTo>
                    <a:pt x="1906" y="1192"/>
                    <a:pt x="1787" y="1811"/>
                    <a:pt x="1192" y="1894"/>
                  </a:cubicBezTo>
                  <a:cubicBezTo>
                    <a:pt x="1156" y="1894"/>
                    <a:pt x="1132" y="1966"/>
                    <a:pt x="1108" y="2013"/>
                  </a:cubicBezTo>
                  <a:cubicBezTo>
                    <a:pt x="953" y="2394"/>
                    <a:pt x="644" y="2668"/>
                    <a:pt x="358" y="2954"/>
                  </a:cubicBezTo>
                  <a:cubicBezTo>
                    <a:pt x="227" y="3097"/>
                    <a:pt x="1" y="3180"/>
                    <a:pt x="84" y="3430"/>
                  </a:cubicBezTo>
                  <a:cubicBezTo>
                    <a:pt x="108" y="3513"/>
                    <a:pt x="72" y="3656"/>
                    <a:pt x="263" y="3680"/>
                  </a:cubicBezTo>
                  <a:cubicBezTo>
                    <a:pt x="295" y="3684"/>
                    <a:pt x="325" y="3686"/>
                    <a:pt x="353" y="3686"/>
                  </a:cubicBezTo>
                  <a:cubicBezTo>
                    <a:pt x="562" y="3686"/>
                    <a:pt x="695" y="3578"/>
                    <a:pt x="811" y="3442"/>
                  </a:cubicBezTo>
                  <a:cubicBezTo>
                    <a:pt x="1275" y="2882"/>
                    <a:pt x="1823" y="2406"/>
                    <a:pt x="2346" y="1906"/>
                  </a:cubicBezTo>
                  <a:cubicBezTo>
                    <a:pt x="2954" y="1311"/>
                    <a:pt x="3668" y="811"/>
                    <a:pt x="4121" y="1"/>
                  </a:cubicBezTo>
                  <a:cubicBezTo>
                    <a:pt x="4113" y="1"/>
                    <a:pt x="4105" y="1"/>
                    <a:pt x="4098" y="1"/>
                  </a:cubicBezTo>
                  <a:close/>
                </a:path>
              </a:pathLst>
            </a:custGeom>
            <a:solidFill>
              <a:srgbClr val="006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3" name="Google Shape;703;p29">
              <a:extLst>
                <a:ext uri="{FF2B5EF4-FFF2-40B4-BE49-F238E27FC236}">
                  <a16:creationId xmlns:a16="http://schemas.microsoft.com/office/drawing/2014/main" id="{A5BAEBD3-20E8-EF8F-326A-D3C72247728E}"/>
                </a:ext>
              </a:extLst>
            </p:cNvPr>
            <p:cNvSpPr/>
            <p:nvPr/>
          </p:nvSpPr>
          <p:spPr>
            <a:xfrm>
              <a:off x="1032432" y="1795475"/>
              <a:ext cx="75021" cy="40858"/>
            </a:xfrm>
            <a:custGeom>
              <a:avLst/>
              <a:gdLst/>
              <a:ahLst/>
              <a:cxnLst/>
              <a:rect l="l" t="t" r="r" b="b"/>
              <a:pathLst>
                <a:path w="3788" h="2063" extrusionOk="0">
                  <a:moveTo>
                    <a:pt x="3577" y="0"/>
                  </a:moveTo>
                  <a:cubicBezTo>
                    <a:pt x="3515" y="0"/>
                    <a:pt x="3441" y="19"/>
                    <a:pt x="3358" y="54"/>
                  </a:cubicBezTo>
                  <a:cubicBezTo>
                    <a:pt x="2918" y="233"/>
                    <a:pt x="2513" y="495"/>
                    <a:pt x="2073" y="661"/>
                  </a:cubicBezTo>
                  <a:cubicBezTo>
                    <a:pt x="1477" y="888"/>
                    <a:pt x="906" y="1197"/>
                    <a:pt x="310" y="1412"/>
                  </a:cubicBezTo>
                  <a:cubicBezTo>
                    <a:pt x="215" y="1447"/>
                    <a:pt x="1" y="1673"/>
                    <a:pt x="108" y="1757"/>
                  </a:cubicBezTo>
                  <a:cubicBezTo>
                    <a:pt x="257" y="1859"/>
                    <a:pt x="376" y="2062"/>
                    <a:pt x="597" y="2062"/>
                  </a:cubicBezTo>
                  <a:cubicBezTo>
                    <a:pt x="659" y="2062"/>
                    <a:pt x="729" y="2046"/>
                    <a:pt x="811" y="2007"/>
                  </a:cubicBezTo>
                  <a:cubicBezTo>
                    <a:pt x="1072" y="1876"/>
                    <a:pt x="1334" y="1662"/>
                    <a:pt x="1608" y="1602"/>
                  </a:cubicBezTo>
                  <a:cubicBezTo>
                    <a:pt x="2275" y="1459"/>
                    <a:pt x="2775" y="1007"/>
                    <a:pt x="3406" y="804"/>
                  </a:cubicBezTo>
                  <a:cubicBezTo>
                    <a:pt x="3632" y="733"/>
                    <a:pt x="3751" y="495"/>
                    <a:pt x="3787" y="185"/>
                  </a:cubicBezTo>
                  <a:cubicBezTo>
                    <a:pt x="3757" y="57"/>
                    <a:pt x="3684" y="0"/>
                    <a:pt x="3577" y="0"/>
                  </a:cubicBezTo>
                  <a:close/>
                </a:path>
              </a:pathLst>
            </a:custGeom>
            <a:solidFill>
              <a:srgbClr val="006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4" name="Google Shape;704;p29">
              <a:extLst>
                <a:ext uri="{FF2B5EF4-FFF2-40B4-BE49-F238E27FC236}">
                  <a16:creationId xmlns:a16="http://schemas.microsoft.com/office/drawing/2014/main" id="{39993FF0-97E9-8DDA-2059-54B7D7C46FAE}"/>
                </a:ext>
              </a:extLst>
            </p:cNvPr>
            <p:cNvSpPr/>
            <p:nvPr/>
          </p:nvSpPr>
          <p:spPr>
            <a:xfrm>
              <a:off x="1033383" y="1853843"/>
              <a:ext cx="61792" cy="32559"/>
            </a:xfrm>
            <a:custGeom>
              <a:avLst/>
              <a:gdLst/>
              <a:ahLst/>
              <a:cxnLst/>
              <a:rect l="l" t="t" r="r" b="b"/>
              <a:pathLst>
                <a:path w="3120" h="1644" extrusionOk="0">
                  <a:moveTo>
                    <a:pt x="453" y="0"/>
                  </a:moveTo>
                  <a:cubicBezTo>
                    <a:pt x="274" y="0"/>
                    <a:pt x="96" y="84"/>
                    <a:pt x="84" y="274"/>
                  </a:cubicBezTo>
                  <a:cubicBezTo>
                    <a:pt x="72" y="393"/>
                    <a:pt x="1" y="560"/>
                    <a:pt x="227" y="655"/>
                  </a:cubicBezTo>
                  <a:cubicBezTo>
                    <a:pt x="1155" y="1060"/>
                    <a:pt x="2037" y="1584"/>
                    <a:pt x="3120" y="1643"/>
                  </a:cubicBezTo>
                  <a:cubicBezTo>
                    <a:pt x="3013" y="1382"/>
                    <a:pt x="2870" y="1120"/>
                    <a:pt x="2668" y="1001"/>
                  </a:cubicBezTo>
                  <a:cubicBezTo>
                    <a:pt x="2048" y="655"/>
                    <a:pt x="1405" y="370"/>
                    <a:pt x="763" y="72"/>
                  </a:cubicBezTo>
                  <a:cubicBezTo>
                    <a:pt x="667" y="36"/>
                    <a:pt x="560" y="0"/>
                    <a:pt x="453" y="0"/>
                  </a:cubicBezTo>
                  <a:close/>
                </a:path>
              </a:pathLst>
            </a:custGeom>
            <a:solidFill>
              <a:srgbClr val="006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705" name="Google Shape;705;p29">
            <a:extLst>
              <a:ext uri="{FF2B5EF4-FFF2-40B4-BE49-F238E27FC236}">
                <a16:creationId xmlns:a16="http://schemas.microsoft.com/office/drawing/2014/main" id="{F94D31EF-BB3D-2465-2869-1F3F626A8BF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988" y="2582682"/>
            <a:ext cx="2991295" cy="401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29">
            <a:extLst>
              <a:ext uri="{FF2B5EF4-FFF2-40B4-BE49-F238E27FC236}">
                <a16:creationId xmlns:a16="http://schemas.microsoft.com/office/drawing/2014/main" id="{25DA6EA0-D814-D48A-9DCC-6C4F2792DA9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4390" y="1991126"/>
            <a:ext cx="2759289" cy="444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29">
            <a:extLst>
              <a:ext uri="{FF2B5EF4-FFF2-40B4-BE49-F238E27FC236}">
                <a16:creationId xmlns:a16="http://schemas.microsoft.com/office/drawing/2014/main" id="{E6766704-9D69-D5CB-A42A-17804EB062C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521" y="1826189"/>
            <a:ext cx="2844158" cy="851783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29">
            <a:extLst>
              <a:ext uri="{FF2B5EF4-FFF2-40B4-BE49-F238E27FC236}">
                <a16:creationId xmlns:a16="http://schemas.microsoft.com/office/drawing/2014/main" id="{BBCC275D-6196-2A50-A5BA-41FDB5A0C241}"/>
              </a:ext>
            </a:extLst>
          </p:cNvPr>
          <p:cNvSpPr txBox="1"/>
          <p:nvPr/>
        </p:nvSpPr>
        <p:spPr>
          <a:xfrm>
            <a:off x="867755" y="2036221"/>
            <a:ext cx="1245975" cy="307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STRENGTHS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9" name="Google Shape;709;p29">
            <a:extLst>
              <a:ext uri="{FF2B5EF4-FFF2-40B4-BE49-F238E27FC236}">
                <a16:creationId xmlns:a16="http://schemas.microsoft.com/office/drawing/2014/main" id="{1823FD17-A965-D793-2DF8-350BEB231D83}"/>
              </a:ext>
            </a:extLst>
          </p:cNvPr>
          <p:cNvSpPr txBox="1"/>
          <p:nvPr/>
        </p:nvSpPr>
        <p:spPr>
          <a:xfrm>
            <a:off x="429606" y="2880638"/>
            <a:ext cx="2266239" cy="1579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Symbols"/>
              <a:buChar char="⮚"/>
              <a:tabLst/>
              <a:defRPr/>
            </a:pPr>
            <a:r>
              <a:rPr lang="en-IN" sz="1500" dirty="0">
                <a:effectLst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Fertile black soil &amp; Water</a:t>
            </a:r>
          </a:p>
          <a:p>
            <a:pPr marL="171450" marR="0" lvl="0" indent="-17145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Symbols"/>
              <a:buChar char="⮚"/>
              <a:tabLst/>
              <a:defRPr/>
            </a:pPr>
            <a:r>
              <a:rPr kumimoji="0" lang="en-IN" sz="15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Times New Roman"/>
              </a:rPr>
              <a:t>Land Bank</a:t>
            </a:r>
            <a:r>
              <a:rPr kumimoji="0" lang="en-IN" sz="15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DVOT-Surekh" panose="00000400000000000000" pitchFamily="2" charset="0"/>
                <a:ea typeface="Times New Roman"/>
                <a:cs typeface="DVOT-Surekh" panose="00000400000000000000" pitchFamily="2" charset="0"/>
                <a:sym typeface="Times New Roman"/>
              </a:rPr>
              <a:t> </a:t>
            </a:r>
            <a:endParaRPr kumimoji="0" lang="en-IN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VOT-Surekh" panose="00000400000000000000" pitchFamily="2" charset="0"/>
              <a:cs typeface="DVOT-Surekh" panose="00000400000000000000" pitchFamily="2" charset="0"/>
              <a:sym typeface="Arial"/>
            </a:endParaRPr>
          </a:p>
          <a:p>
            <a:pPr marL="171450" marR="0" lvl="0" indent="-171450" algn="l" defTabSz="914400" rtl="0" eaLnBrk="1" fontAlgn="auto" latinLnBrk="0" hangingPunct="1"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Symbols"/>
              <a:buChar char="⮚"/>
              <a:tabLst/>
              <a:defRPr/>
            </a:pPr>
            <a:r>
              <a:rPr lang="en-IN" sz="1500" dirty="0">
                <a:effectLst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Leading banana producer</a:t>
            </a:r>
            <a:r>
              <a:rPr kumimoji="0" lang="en-IN" sz="15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DVOT-Surekh" panose="00000400000000000000" pitchFamily="2" charset="0"/>
                <a:ea typeface="Times New Roman"/>
                <a:cs typeface="DVOT-Surekh" panose="00000400000000000000" pitchFamily="2" charset="0"/>
                <a:sym typeface="Times New Roman"/>
              </a:rPr>
              <a:t> &amp; Developed Market</a:t>
            </a:r>
            <a:r>
              <a:rPr lang="en-IN" sz="1500" kern="0" dirty="0">
                <a:solidFill>
                  <a:srgbClr val="333333"/>
                </a:solidFill>
                <a:latin typeface="DVOT-Surekh" panose="00000400000000000000" pitchFamily="2" charset="0"/>
                <a:ea typeface="Times New Roman"/>
                <a:cs typeface="DVOT-Surekh" panose="00000400000000000000" pitchFamily="2" charset="0"/>
                <a:sym typeface="Times New Roman"/>
              </a:rPr>
              <a:t> linkages</a:t>
            </a:r>
            <a:endParaRPr kumimoji="0" lang="en-IN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VOT-Surekh" panose="00000400000000000000" pitchFamily="2" charset="0"/>
              <a:cs typeface="DVOT-Surekh" panose="00000400000000000000" pitchFamily="2" charset="0"/>
              <a:sym typeface="Arial"/>
            </a:endParaRPr>
          </a:p>
          <a:p>
            <a:pPr marL="171450" marR="0" lvl="0" indent="-171450" algn="l" defTabSz="914400" rtl="0" eaLnBrk="1" fontAlgn="auto" latinLnBrk="0" hangingPunct="1"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Symbols"/>
              <a:buChar char="⮚"/>
              <a:tabLst/>
              <a:defRPr/>
            </a:pPr>
            <a:r>
              <a:rPr lang="en-IN" sz="1500" dirty="0">
                <a:effectLst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Strong gold and plastic industry</a:t>
            </a:r>
          </a:p>
          <a:p>
            <a:pPr marL="171450" marR="0" lvl="0" indent="-171450" algn="l" defTabSz="914400" rtl="0" eaLnBrk="1" fontAlgn="auto" latinLnBrk="0" hangingPunct="1"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Symbols"/>
              <a:buChar char="⮚"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Times New Roman"/>
              </a:rPr>
              <a:t>CD ratio of 73 %</a:t>
            </a:r>
          </a:p>
          <a:p>
            <a:pPr marL="171450" marR="0" lvl="0" indent="-171450" algn="l" defTabSz="914400" rtl="0" eaLnBrk="1" fontAlgn="auto" latinLnBrk="0" hangingPunct="1"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Symbols"/>
              <a:buChar char="⮚"/>
              <a:tabLst/>
              <a:defRPr/>
            </a:pPr>
            <a:r>
              <a:rPr lang="en-US" sz="1500" kern="0" dirty="0">
                <a:solidFill>
                  <a:srgbClr val="000000"/>
                </a:solidFill>
                <a:effectLst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Times New Roman"/>
              </a:rPr>
              <a:t>Railway Network</a:t>
            </a:r>
          </a:p>
          <a:p>
            <a:pPr marL="171450" marR="0" lvl="0" indent="-171450" algn="l" defTabSz="914400" rtl="0" eaLnBrk="1" fontAlgn="auto" latinLnBrk="0" hangingPunct="1"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Symbols"/>
              <a:buChar char="⮚"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Times New Roman"/>
              </a:rPr>
              <a:t>National Highway (400+ km)</a:t>
            </a:r>
          </a:p>
          <a:p>
            <a:pPr marL="171450" marR="0" lvl="0" indent="-171450" algn="l" defTabSz="914400" rtl="0" eaLnBrk="1" fontAlgn="auto" latinLnBrk="0" hangingPunct="1"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Symbols"/>
              <a:buChar char="⮚"/>
              <a:tabLst/>
              <a:defRPr/>
            </a:pPr>
            <a:r>
              <a:rPr lang="en-US" sz="1500" kern="0" dirty="0">
                <a:solidFill>
                  <a:srgbClr val="000000"/>
                </a:solidFill>
                <a:effectLst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Times New Roman"/>
              </a:rPr>
              <a:t>Power Generation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VOT-Surekh" panose="00000400000000000000" pitchFamily="2" charset="0"/>
              <a:ea typeface="Times New Roman"/>
              <a:cs typeface="DVOT-Surekh" panose="00000400000000000000" pitchFamily="2" charset="0"/>
              <a:sym typeface="Times New Roman"/>
            </a:endParaRPr>
          </a:p>
        </p:txBody>
      </p:sp>
      <p:grpSp>
        <p:nvGrpSpPr>
          <p:cNvPr id="711" name="Google Shape;711;p29">
            <a:extLst>
              <a:ext uri="{FF2B5EF4-FFF2-40B4-BE49-F238E27FC236}">
                <a16:creationId xmlns:a16="http://schemas.microsoft.com/office/drawing/2014/main" id="{88D6C0DF-EDB4-5603-DCD7-6B847C559B46}"/>
              </a:ext>
            </a:extLst>
          </p:cNvPr>
          <p:cNvGrpSpPr/>
          <p:nvPr/>
        </p:nvGrpSpPr>
        <p:grpSpPr>
          <a:xfrm>
            <a:off x="3986677" y="1064438"/>
            <a:ext cx="1141593" cy="672687"/>
            <a:chOff x="2887124" y="1568737"/>
            <a:chExt cx="438138" cy="399205"/>
          </a:xfrm>
        </p:grpSpPr>
        <p:sp>
          <p:nvSpPr>
            <p:cNvPr id="712" name="Google Shape;712;p29">
              <a:extLst>
                <a:ext uri="{FF2B5EF4-FFF2-40B4-BE49-F238E27FC236}">
                  <a16:creationId xmlns:a16="http://schemas.microsoft.com/office/drawing/2014/main" id="{6268F571-020F-9F62-AE65-32DFCDE09980}"/>
                </a:ext>
              </a:extLst>
            </p:cNvPr>
            <p:cNvSpPr/>
            <p:nvPr/>
          </p:nvSpPr>
          <p:spPr>
            <a:xfrm>
              <a:off x="2887124" y="1738296"/>
              <a:ext cx="208705" cy="172581"/>
            </a:xfrm>
            <a:custGeom>
              <a:avLst/>
              <a:gdLst/>
              <a:ahLst/>
              <a:cxnLst/>
              <a:rect l="l" t="t" r="r" b="b"/>
              <a:pathLst>
                <a:path w="10538" h="8714" extrusionOk="0">
                  <a:moveTo>
                    <a:pt x="8644" y="835"/>
                  </a:moveTo>
                  <a:lnTo>
                    <a:pt x="8644" y="835"/>
                  </a:lnTo>
                  <a:cubicBezTo>
                    <a:pt x="8549" y="1061"/>
                    <a:pt x="8465" y="1240"/>
                    <a:pt x="8299" y="1406"/>
                  </a:cubicBezTo>
                  <a:cubicBezTo>
                    <a:pt x="8013" y="1692"/>
                    <a:pt x="7775" y="2025"/>
                    <a:pt x="7775" y="2466"/>
                  </a:cubicBezTo>
                  <a:cubicBezTo>
                    <a:pt x="7775" y="2609"/>
                    <a:pt x="7584" y="2525"/>
                    <a:pt x="7572" y="2704"/>
                  </a:cubicBezTo>
                  <a:cubicBezTo>
                    <a:pt x="7539" y="2980"/>
                    <a:pt x="7782" y="3378"/>
                    <a:pt x="8065" y="3378"/>
                  </a:cubicBezTo>
                  <a:cubicBezTo>
                    <a:pt x="8087" y="3378"/>
                    <a:pt x="8109" y="3376"/>
                    <a:pt x="8132" y="3371"/>
                  </a:cubicBezTo>
                  <a:cubicBezTo>
                    <a:pt x="8226" y="3353"/>
                    <a:pt x="8318" y="3346"/>
                    <a:pt x="8411" y="3346"/>
                  </a:cubicBezTo>
                  <a:cubicBezTo>
                    <a:pt x="8664" y="3346"/>
                    <a:pt x="8913" y="3396"/>
                    <a:pt x="9168" y="3396"/>
                  </a:cubicBezTo>
                  <a:cubicBezTo>
                    <a:pt x="9188" y="3396"/>
                    <a:pt x="9208" y="3395"/>
                    <a:pt x="9227" y="3395"/>
                  </a:cubicBezTo>
                  <a:cubicBezTo>
                    <a:pt x="9235" y="3394"/>
                    <a:pt x="9242" y="3394"/>
                    <a:pt x="9248" y="3394"/>
                  </a:cubicBezTo>
                  <a:cubicBezTo>
                    <a:pt x="9368" y="3394"/>
                    <a:pt x="9347" y="3492"/>
                    <a:pt x="9358" y="3526"/>
                  </a:cubicBezTo>
                  <a:cubicBezTo>
                    <a:pt x="9370" y="3657"/>
                    <a:pt x="9323" y="3799"/>
                    <a:pt x="9216" y="3871"/>
                  </a:cubicBezTo>
                  <a:cubicBezTo>
                    <a:pt x="8584" y="4299"/>
                    <a:pt x="7906" y="4669"/>
                    <a:pt x="7227" y="5014"/>
                  </a:cubicBezTo>
                  <a:cubicBezTo>
                    <a:pt x="6668" y="5300"/>
                    <a:pt x="6072" y="5562"/>
                    <a:pt x="5548" y="5895"/>
                  </a:cubicBezTo>
                  <a:cubicBezTo>
                    <a:pt x="4905" y="6300"/>
                    <a:pt x="4203" y="6597"/>
                    <a:pt x="3572" y="7038"/>
                  </a:cubicBezTo>
                  <a:cubicBezTo>
                    <a:pt x="3143" y="7336"/>
                    <a:pt x="2762" y="7681"/>
                    <a:pt x="2310" y="7931"/>
                  </a:cubicBezTo>
                  <a:cubicBezTo>
                    <a:pt x="2244" y="7971"/>
                    <a:pt x="2185" y="7990"/>
                    <a:pt x="2132" y="7990"/>
                  </a:cubicBezTo>
                  <a:cubicBezTo>
                    <a:pt x="2013" y="7990"/>
                    <a:pt x="1927" y="7894"/>
                    <a:pt x="1869" y="7728"/>
                  </a:cubicBezTo>
                  <a:cubicBezTo>
                    <a:pt x="1584" y="6966"/>
                    <a:pt x="1334" y="6204"/>
                    <a:pt x="1167" y="5407"/>
                  </a:cubicBezTo>
                  <a:cubicBezTo>
                    <a:pt x="1084" y="5014"/>
                    <a:pt x="1084" y="4621"/>
                    <a:pt x="905" y="4252"/>
                  </a:cubicBezTo>
                  <a:cubicBezTo>
                    <a:pt x="822" y="4038"/>
                    <a:pt x="1000" y="3942"/>
                    <a:pt x="1155" y="3871"/>
                  </a:cubicBezTo>
                  <a:cubicBezTo>
                    <a:pt x="1726" y="3597"/>
                    <a:pt x="2298" y="3299"/>
                    <a:pt x="2893" y="3061"/>
                  </a:cubicBezTo>
                  <a:cubicBezTo>
                    <a:pt x="3667" y="2752"/>
                    <a:pt x="4429" y="2394"/>
                    <a:pt x="5251" y="2156"/>
                  </a:cubicBezTo>
                  <a:cubicBezTo>
                    <a:pt x="6025" y="1930"/>
                    <a:pt x="6751" y="1561"/>
                    <a:pt x="7501" y="1287"/>
                  </a:cubicBezTo>
                  <a:cubicBezTo>
                    <a:pt x="7882" y="1144"/>
                    <a:pt x="8192" y="870"/>
                    <a:pt x="8644" y="835"/>
                  </a:cubicBezTo>
                  <a:close/>
                  <a:moveTo>
                    <a:pt x="8977" y="0"/>
                  </a:moveTo>
                  <a:cubicBezTo>
                    <a:pt x="8632" y="0"/>
                    <a:pt x="8291" y="93"/>
                    <a:pt x="8001" y="251"/>
                  </a:cubicBezTo>
                  <a:cubicBezTo>
                    <a:pt x="7275" y="644"/>
                    <a:pt x="6465" y="823"/>
                    <a:pt x="5739" y="1180"/>
                  </a:cubicBezTo>
                  <a:cubicBezTo>
                    <a:pt x="5227" y="1430"/>
                    <a:pt x="4655" y="1501"/>
                    <a:pt x="4167" y="1811"/>
                  </a:cubicBezTo>
                  <a:cubicBezTo>
                    <a:pt x="3822" y="2037"/>
                    <a:pt x="3405" y="2156"/>
                    <a:pt x="3012" y="2263"/>
                  </a:cubicBezTo>
                  <a:cubicBezTo>
                    <a:pt x="2743" y="2336"/>
                    <a:pt x="2545" y="2617"/>
                    <a:pt x="2255" y="2617"/>
                  </a:cubicBezTo>
                  <a:cubicBezTo>
                    <a:pt x="2212" y="2617"/>
                    <a:pt x="2167" y="2611"/>
                    <a:pt x="2119" y="2597"/>
                  </a:cubicBezTo>
                  <a:cubicBezTo>
                    <a:pt x="2024" y="2918"/>
                    <a:pt x="1655" y="2680"/>
                    <a:pt x="1536" y="2883"/>
                  </a:cubicBezTo>
                  <a:cubicBezTo>
                    <a:pt x="1369" y="3145"/>
                    <a:pt x="1024" y="3252"/>
                    <a:pt x="857" y="3264"/>
                  </a:cubicBezTo>
                  <a:cubicBezTo>
                    <a:pt x="453" y="3276"/>
                    <a:pt x="357" y="3478"/>
                    <a:pt x="310" y="3764"/>
                  </a:cubicBezTo>
                  <a:cubicBezTo>
                    <a:pt x="274" y="3918"/>
                    <a:pt x="0" y="3954"/>
                    <a:pt x="107" y="4157"/>
                  </a:cubicBezTo>
                  <a:cubicBezTo>
                    <a:pt x="417" y="4800"/>
                    <a:pt x="369" y="5526"/>
                    <a:pt x="572" y="6193"/>
                  </a:cubicBezTo>
                  <a:cubicBezTo>
                    <a:pt x="691" y="6585"/>
                    <a:pt x="810" y="7002"/>
                    <a:pt x="917" y="7407"/>
                  </a:cubicBezTo>
                  <a:cubicBezTo>
                    <a:pt x="1036" y="7824"/>
                    <a:pt x="1274" y="8205"/>
                    <a:pt x="1643" y="8538"/>
                  </a:cubicBezTo>
                  <a:cubicBezTo>
                    <a:pt x="1788" y="8665"/>
                    <a:pt x="1901" y="8714"/>
                    <a:pt x="2003" y="8714"/>
                  </a:cubicBezTo>
                  <a:cubicBezTo>
                    <a:pt x="2111" y="8714"/>
                    <a:pt x="2206" y="8659"/>
                    <a:pt x="2310" y="8586"/>
                  </a:cubicBezTo>
                  <a:cubicBezTo>
                    <a:pt x="2679" y="8336"/>
                    <a:pt x="3060" y="8098"/>
                    <a:pt x="3453" y="7871"/>
                  </a:cubicBezTo>
                  <a:cubicBezTo>
                    <a:pt x="3798" y="7657"/>
                    <a:pt x="4143" y="7455"/>
                    <a:pt x="4513" y="7264"/>
                  </a:cubicBezTo>
                  <a:cubicBezTo>
                    <a:pt x="4953" y="7026"/>
                    <a:pt x="5358" y="6693"/>
                    <a:pt x="5822" y="6490"/>
                  </a:cubicBezTo>
                  <a:cubicBezTo>
                    <a:pt x="6287" y="6288"/>
                    <a:pt x="6679" y="5966"/>
                    <a:pt x="7144" y="5752"/>
                  </a:cubicBezTo>
                  <a:cubicBezTo>
                    <a:pt x="7834" y="5431"/>
                    <a:pt x="8465" y="5014"/>
                    <a:pt x="9144" y="4669"/>
                  </a:cubicBezTo>
                  <a:cubicBezTo>
                    <a:pt x="9644" y="4407"/>
                    <a:pt x="10025" y="3990"/>
                    <a:pt x="10454" y="3633"/>
                  </a:cubicBezTo>
                  <a:cubicBezTo>
                    <a:pt x="10537" y="3573"/>
                    <a:pt x="10525" y="3442"/>
                    <a:pt x="10454" y="3335"/>
                  </a:cubicBezTo>
                  <a:cubicBezTo>
                    <a:pt x="10211" y="2944"/>
                    <a:pt x="9893" y="2666"/>
                    <a:pt x="9385" y="2666"/>
                  </a:cubicBezTo>
                  <a:cubicBezTo>
                    <a:pt x="9320" y="2666"/>
                    <a:pt x="9251" y="2671"/>
                    <a:pt x="9180" y="2680"/>
                  </a:cubicBezTo>
                  <a:cubicBezTo>
                    <a:pt x="9156" y="2688"/>
                    <a:pt x="9131" y="2691"/>
                    <a:pt x="9105" y="2691"/>
                  </a:cubicBezTo>
                  <a:cubicBezTo>
                    <a:pt x="8977" y="2691"/>
                    <a:pt x="8827" y="2609"/>
                    <a:pt x="8668" y="2609"/>
                  </a:cubicBezTo>
                  <a:cubicBezTo>
                    <a:pt x="8442" y="2609"/>
                    <a:pt x="8513" y="2430"/>
                    <a:pt x="8549" y="2371"/>
                  </a:cubicBezTo>
                  <a:cubicBezTo>
                    <a:pt x="8656" y="2204"/>
                    <a:pt x="8704" y="2013"/>
                    <a:pt x="8799" y="1859"/>
                  </a:cubicBezTo>
                  <a:cubicBezTo>
                    <a:pt x="9061" y="1454"/>
                    <a:pt x="9299" y="1037"/>
                    <a:pt x="9454" y="585"/>
                  </a:cubicBezTo>
                  <a:cubicBezTo>
                    <a:pt x="9513" y="454"/>
                    <a:pt x="9704" y="108"/>
                    <a:pt x="9346" y="37"/>
                  </a:cubicBezTo>
                  <a:cubicBezTo>
                    <a:pt x="9224" y="12"/>
                    <a:pt x="9101" y="0"/>
                    <a:pt x="8977" y="0"/>
                  </a:cubicBezTo>
                  <a:close/>
                </a:path>
              </a:pathLst>
            </a:custGeom>
            <a:solidFill>
              <a:srgbClr val="03A6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3" name="Google Shape;713;p29">
              <a:extLst>
                <a:ext uri="{FF2B5EF4-FFF2-40B4-BE49-F238E27FC236}">
                  <a16:creationId xmlns:a16="http://schemas.microsoft.com/office/drawing/2014/main" id="{CC8C4505-2920-4FC3-C8FB-9F14333B7A5E}"/>
                </a:ext>
              </a:extLst>
            </p:cNvPr>
            <p:cNvSpPr/>
            <p:nvPr/>
          </p:nvSpPr>
          <p:spPr>
            <a:xfrm>
              <a:off x="2996295" y="1568737"/>
              <a:ext cx="191732" cy="146240"/>
            </a:xfrm>
            <a:custGeom>
              <a:avLst/>
              <a:gdLst/>
              <a:ahLst/>
              <a:cxnLst/>
              <a:rect l="l" t="t" r="r" b="b"/>
              <a:pathLst>
                <a:path w="9681" h="7384" extrusionOk="0">
                  <a:moveTo>
                    <a:pt x="5884" y="0"/>
                  </a:moveTo>
                  <a:cubicBezTo>
                    <a:pt x="5797" y="0"/>
                    <a:pt x="5784" y="67"/>
                    <a:pt x="5751" y="145"/>
                  </a:cubicBezTo>
                  <a:cubicBezTo>
                    <a:pt x="5132" y="1335"/>
                    <a:pt x="4799" y="2645"/>
                    <a:pt x="4382" y="3907"/>
                  </a:cubicBezTo>
                  <a:cubicBezTo>
                    <a:pt x="4192" y="4502"/>
                    <a:pt x="4001" y="5109"/>
                    <a:pt x="3882" y="5741"/>
                  </a:cubicBezTo>
                  <a:cubicBezTo>
                    <a:pt x="2701" y="4710"/>
                    <a:pt x="471" y="3284"/>
                    <a:pt x="33" y="3284"/>
                  </a:cubicBezTo>
                  <a:cubicBezTo>
                    <a:pt x="21" y="3284"/>
                    <a:pt x="10" y="3286"/>
                    <a:pt x="1" y="3288"/>
                  </a:cubicBezTo>
                  <a:cubicBezTo>
                    <a:pt x="84" y="3514"/>
                    <a:pt x="370" y="3562"/>
                    <a:pt x="429" y="3788"/>
                  </a:cubicBezTo>
                  <a:cubicBezTo>
                    <a:pt x="644" y="4538"/>
                    <a:pt x="894" y="5264"/>
                    <a:pt x="1215" y="5967"/>
                  </a:cubicBezTo>
                  <a:cubicBezTo>
                    <a:pt x="1465" y="6538"/>
                    <a:pt x="1703" y="7038"/>
                    <a:pt x="2227" y="7384"/>
                  </a:cubicBezTo>
                  <a:cubicBezTo>
                    <a:pt x="2310" y="7169"/>
                    <a:pt x="2489" y="6931"/>
                    <a:pt x="2346" y="6741"/>
                  </a:cubicBezTo>
                  <a:cubicBezTo>
                    <a:pt x="2037" y="6324"/>
                    <a:pt x="1858" y="5836"/>
                    <a:pt x="1620" y="5383"/>
                  </a:cubicBezTo>
                  <a:cubicBezTo>
                    <a:pt x="1465" y="5098"/>
                    <a:pt x="1275" y="4848"/>
                    <a:pt x="1096" y="4598"/>
                  </a:cubicBezTo>
                  <a:cubicBezTo>
                    <a:pt x="1142" y="4545"/>
                    <a:pt x="1181" y="4529"/>
                    <a:pt x="1212" y="4529"/>
                  </a:cubicBezTo>
                  <a:cubicBezTo>
                    <a:pt x="1238" y="4529"/>
                    <a:pt x="1259" y="4539"/>
                    <a:pt x="1275" y="4550"/>
                  </a:cubicBezTo>
                  <a:cubicBezTo>
                    <a:pt x="1929" y="5014"/>
                    <a:pt x="2608" y="5479"/>
                    <a:pt x="3239" y="5967"/>
                  </a:cubicBezTo>
                  <a:cubicBezTo>
                    <a:pt x="3512" y="6177"/>
                    <a:pt x="3775" y="6301"/>
                    <a:pt x="4003" y="6301"/>
                  </a:cubicBezTo>
                  <a:cubicBezTo>
                    <a:pt x="4252" y="6301"/>
                    <a:pt x="4460" y="6154"/>
                    <a:pt x="4596" y="5812"/>
                  </a:cubicBezTo>
                  <a:cubicBezTo>
                    <a:pt x="4763" y="5371"/>
                    <a:pt x="4858" y="4895"/>
                    <a:pt x="5001" y="4443"/>
                  </a:cubicBezTo>
                  <a:cubicBezTo>
                    <a:pt x="5251" y="3645"/>
                    <a:pt x="5466" y="2824"/>
                    <a:pt x="5692" y="2002"/>
                  </a:cubicBezTo>
                  <a:cubicBezTo>
                    <a:pt x="5716" y="1931"/>
                    <a:pt x="5704" y="1883"/>
                    <a:pt x="5787" y="1883"/>
                  </a:cubicBezTo>
                  <a:cubicBezTo>
                    <a:pt x="5906" y="1895"/>
                    <a:pt x="5906" y="1978"/>
                    <a:pt x="5930" y="2062"/>
                  </a:cubicBezTo>
                  <a:cubicBezTo>
                    <a:pt x="5942" y="2145"/>
                    <a:pt x="5823" y="2169"/>
                    <a:pt x="5835" y="2288"/>
                  </a:cubicBezTo>
                  <a:cubicBezTo>
                    <a:pt x="5930" y="3205"/>
                    <a:pt x="5990" y="4121"/>
                    <a:pt x="6073" y="5026"/>
                  </a:cubicBezTo>
                  <a:cubicBezTo>
                    <a:pt x="6090" y="5219"/>
                    <a:pt x="6284" y="5347"/>
                    <a:pt x="6465" y="5347"/>
                  </a:cubicBezTo>
                  <a:cubicBezTo>
                    <a:pt x="6540" y="5347"/>
                    <a:pt x="6612" y="5325"/>
                    <a:pt x="6668" y="5276"/>
                  </a:cubicBezTo>
                  <a:cubicBezTo>
                    <a:pt x="6990" y="4990"/>
                    <a:pt x="7168" y="4574"/>
                    <a:pt x="7561" y="4371"/>
                  </a:cubicBezTo>
                  <a:cubicBezTo>
                    <a:pt x="7871" y="4217"/>
                    <a:pt x="7942" y="3836"/>
                    <a:pt x="8240" y="3657"/>
                  </a:cubicBezTo>
                  <a:cubicBezTo>
                    <a:pt x="8295" y="3629"/>
                    <a:pt x="8329" y="3566"/>
                    <a:pt x="8380" y="3566"/>
                  </a:cubicBezTo>
                  <a:cubicBezTo>
                    <a:pt x="8395" y="3566"/>
                    <a:pt x="8411" y="3572"/>
                    <a:pt x="8430" y="3586"/>
                  </a:cubicBezTo>
                  <a:cubicBezTo>
                    <a:pt x="8502" y="3645"/>
                    <a:pt x="8454" y="3716"/>
                    <a:pt x="8430" y="3776"/>
                  </a:cubicBezTo>
                  <a:cubicBezTo>
                    <a:pt x="8311" y="4121"/>
                    <a:pt x="8192" y="4478"/>
                    <a:pt x="8073" y="4824"/>
                  </a:cubicBezTo>
                  <a:cubicBezTo>
                    <a:pt x="7906" y="5276"/>
                    <a:pt x="7859" y="5741"/>
                    <a:pt x="7668" y="6181"/>
                  </a:cubicBezTo>
                  <a:cubicBezTo>
                    <a:pt x="7573" y="6395"/>
                    <a:pt x="7561" y="6633"/>
                    <a:pt x="7668" y="6872"/>
                  </a:cubicBezTo>
                  <a:cubicBezTo>
                    <a:pt x="7716" y="6979"/>
                    <a:pt x="7621" y="7169"/>
                    <a:pt x="7871" y="7181"/>
                  </a:cubicBezTo>
                  <a:cubicBezTo>
                    <a:pt x="8085" y="7181"/>
                    <a:pt x="8145" y="7062"/>
                    <a:pt x="8180" y="6895"/>
                  </a:cubicBezTo>
                  <a:cubicBezTo>
                    <a:pt x="8276" y="6538"/>
                    <a:pt x="8323" y="6169"/>
                    <a:pt x="8442" y="5824"/>
                  </a:cubicBezTo>
                  <a:cubicBezTo>
                    <a:pt x="8645" y="5300"/>
                    <a:pt x="8871" y="4776"/>
                    <a:pt x="8835" y="4193"/>
                  </a:cubicBezTo>
                  <a:cubicBezTo>
                    <a:pt x="8835" y="4169"/>
                    <a:pt x="8895" y="4133"/>
                    <a:pt x="8918" y="4109"/>
                  </a:cubicBezTo>
                  <a:cubicBezTo>
                    <a:pt x="9061" y="4026"/>
                    <a:pt x="9061" y="3883"/>
                    <a:pt x="9109" y="3740"/>
                  </a:cubicBezTo>
                  <a:cubicBezTo>
                    <a:pt x="9276" y="3276"/>
                    <a:pt x="9299" y="2776"/>
                    <a:pt x="9430" y="2288"/>
                  </a:cubicBezTo>
                  <a:cubicBezTo>
                    <a:pt x="9454" y="2204"/>
                    <a:pt x="9680" y="2121"/>
                    <a:pt x="9478" y="2014"/>
                  </a:cubicBezTo>
                  <a:cubicBezTo>
                    <a:pt x="9436" y="1991"/>
                    <a:pt x="9387" y="1980"/>
                    <a:pt x="9337" y="1980"/>
                  </a:cubicBezTo>
                  <a:cubicBezTo>
                    <a:pt x="9231" y="1980"/>
                    <a:pt x="9122" y="2028"/>
                    <a:pt x="9073" y="2109"/>
                  </a:cubicBezTo>
                  <a:cubicBezTo>
                    <a:pt x="8883" y="2454"/>
                    <a:pt x="8514" y="2621"/>
                    <a:pt x="8252" y="2883"/>
                  </a:cubicBezTo>
                  <a:cubicBezTo>
                    <a:pt x="7764" y="3359"/>
                    <a:pt x="7240" y="3824"/>
                    <a:pt x="6704" y="4312"/>
                  </a:cubicBezTo>
                  <a:cubicBezTo>
                    <a:pt x="6561" y="3824"/>
                    <a:pt x="6609" y="3335"/>
                    <a:pt x="6537" y="2859"/>
                  </a:cubicBezTo>
                  <a:cubicBezTo>
                    <a:pt x="6466" y="2419"/>
                    <a:pt x="6394" y="1978"/>
                    <a:pt x="6323" y="1538"/>
                  </a:cubicBezTo>
                  <a:cubicBezTo>
                    <a:pt x="6240" y="1073"/>
                    <a:pt x="6192" y="585"/>
                    <a:pt x="6013" y="133"/>
                  </a:cubicBezTo>
                  <a:cubicBezTo>
                    <a:pt x="5990" y="73"/>
                    <a:pt x="5978" y="14"/>
                    <a:pt x="5906" y="2"/>
                  </a:cubicBezTo>
                  <a:cubicBezTo>
                    <a:pt x="5898" y="1"/>
                    <a:pt x="5891" y="0"/>
                    <a:pt x="5884" y="0"/>
                  </a:cubicBezTo>
                  <a:close/>
                </a:path>
              </a:pathLst>
            </a:custGeom>
            <a:solidFill>
              <a:srgbClr val="03A6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4" name="Google Shape;714;p29">
              <a:extLst>
                <a:ext uri="{FF2B5EF4-FFF2-40B4-BE49-F238E27FC236}">
                  <a16:creationId xmlns:a16="http://schemas.microsoft.com/office/drawing/2014/main" id="{F4A5FABF-0611-1241-DF5D-FC5028B8DCED}"/>
                </a:ext>
              </a:extLst>
            </p:cNvPr>
            <p:cNvSpPr/>
            <p:nvPr/>
          </p:nvSpPr>
          <p:spPr>
            <a:xfrm>
              <a:off x="3103129" y="1720570"/>
              <a:ext cx="222133" cy="121543"/>
            </a:xfrm>
            <a:custGeom>
              <a:avLst/>
              <a:gdLst/>
              <a:ahLst/>
              <a:cxnLst/>
              <a:rect l="l" t="t" r="r" b="b"/>
              <a:pathLst>
                <a:path w="11216" h="6137" extrusionOk="0">
                  <a:moveTo>
                    <a:pt x="2329" y="543"/>
                  </a:moveTo>
                  <a:cubicBezTo>
                    <a:pt x="2369" y="543"/>
                    <a:pt x="2415" y="562"/>
                    <a:pt x="2465" y="575"/>
                  </a:cubicBezTo>
                  <a:cubicBezTo>
                    <a:pt x="2792" y="666"/>
                    <a:pt x="3105" y="833"/>
                    <a:pt x="3457" y="833"/>
                  </a:cubicBezTo>
                  <a:cubicBezTo>
                    <a:pt x="3567" y="833"/>
                    <a:pt x="3680" y="817"/>
                    <a:pt x="3798" y="777"/>
                  </a:cubicBezTo>
                  <a:cubicBezTo>
                    <a:pt x="3820" y="770"/>
                    <a:pt x="3843" y="767"/>
                    <a:pt x="3866" y="767"/>
                  </a:cubicBezTo>
                  <a:cubicBezTo>
                    <a:pt x="4046" y="767"/>
                    <a:pt x="4266" y="952"/>
                    <a:pt x="4477" y="1015"/>
                  </a:cubicBezTo>
                  <a:cubicBezTo>
                    <a:pt x="5298" y="1265"/>
                    <a:pt x="6108" y="1575"/>
                    <a:pt x="6930" y="1861"/>
                  </a:cubicBezTo>
                  <a:cubicBezTo>
                    <a:pt x="7406" y="2027"/>
                    <a:pt x="7906" y="2158"/>
                    <a:pt x="8394" y="2301"/>
                  </a:cubicBezTo>
                  <a:cubicBezTo>
                    <a:pt x="8763" y="2420"/>
                    <a:pt x="9108" y="2623"/>
                    <a:pt x="9501" y="2730"/>
                  </a:cubicBezTo>
                  <a:cubicBezTo>
                    <a:pt x="9680" y="2777"/>
                    <a:pt x="9870" y="2801"/>
                    <a:pt x="10061" y="2849"/>
                  </a:cubicBezTo>
                  <a:cubicBezTo>
                    <a:pt x="10335" y="2920"/>
                    <a:pt x="10251" y="3051"/>
                    <a:pt x="10192" y="3194"/>
                  </a:cubicBezTo>
                  <a:cubicBezTo>
                    <a:pt x="9966" y="3694"/>
                    <a:pt x="9620" y="4111"/>
                    <a:pt x="9359" y="4587"/>
                  </a:cubicBezTo>
                  <a:cubicBezTo>
                    <a:pt x="9239" y="4802"/>
                    <a:pt x="9180" y="5040"/>
                    <a:pt x="9013" y="5242"/>
                  </a:cubicBezTo>
                  <a:cubicBezTo>
                    <a:pt x="8902" y="5365"/>
                    <a:pt x="8801" y="5446"/>
                    <a:pt x="8632" y="5446"/>
                  </a:cubicBezTo>
                  <a:cubicBezTo>
                    <a:pt x="8620" y="5446"/>
                    <a:pt x="8609" y="5445"/>
                    <a:pt x="8597" y="5444"/>
                  </a:cubicBezTo>
                  <a:cubicBezTo>
                    <a:pt x="8108" y="5361"/>
                    <a:pt x="7608" y="5314"/>
                    <a:pt x="7120" y="5147"/>
                  </a:cubicBezTo>
                  <a:cubicBezTo>
                    <a:pt x="6334" y="4885"/>
                    <a:pt x="5549" y="4611"/>
                    <a:pt x="4763" y="4361"/>
                  </a:cubicBezTo>
                  <a:cubicBezTo>
                    <a:pt x="3989" y="4123"/>
                    <a:pt x="3251" y="3742"/>
                    <a:pt x="2489" y="3432"/>
                  </a:cubicBezTo>
                  <a:cubicBezTo>
                    <a:pt x="2262" y="3337"/>
                    <a:pt x="2215" y="3087"/>
                    <a:pt x="2036" y="2944"/>
                  </a:cubicBezTo>
                  <a:cubicBezTo>
                    <a:pt x="1786" y="2766"/>
                    <a:pt x="1596" y="2516"/>
                    <a:pt x="1298" y="2432"/>
                  </a:cubicBezTo>
                  <a:cubicBezTo>
                    <a:pt x="1072" y="2373"/>
                    <a:pt x="1143" y="2146"/>
                    <a:pt x="1084" y="2004"/>
                  </a:cubicBezTo>
                  <a:cubicBezTo>
                    <a:pt x="1036" y="1885"/>
                    <a:pt x="1250" y="1896"/>
                    <a:pt x="1310" y="1837"/>
                  </a:cubicBezTo>
                  <a:cubicBezTo>
                    <a:pt x="1596" y="1587"/>
                    <a:pt x="1989" y="1682"/>
                    <a:pt x="2286" y="1492"/>
                  </a:cubicBezTo>
                  <a:cubicBezTo>
                    <a:pt x="2548" y="1325"/>
                    <a:pt x="2596" y="992"/>
                    <a:pt x="2346" y="789"/>
                  </a:cubicBezTo>
                  <a:cubicBezTo>
                    <a:pt x="2274" y="730"/>
                    <a:pt x="2203" y="694"/>
                    <a:pt x="2239" y="611"/>
                  </a:cubicBezTo>
                  <a:cubicBezTo>
                    <a:pt x="2261" y="559"/>
                    <a:pt x="2292" y="543"/>
                    <a:pt x="2329" y="543"/>
                  </a:cubicBezTo>
                  <a:close/>
                  <a:moveTo>
                    <a:pt x="2109" y="0"/>
                  </a:moveTo>
                  <a:cubicBezTo>
                    <a:pt x="2059" y="0"/>
                    <a:pt x="2007" y="12"/>
                    <a:pt x="1953" y="39"/>
                  </a:cubicBezTo>
                  <a:cubicBezTo>
                    <a:pt x="1906" y="25"/>
                    <a:pt x="1864" y="19"/>
                    <a:pt x="1826" y="19"/>
                  </a:cubicBezTo>
                  <a:cubicBezTo>
                    <a:pt x="1670" y="19"/>
                    <a:pt x="1582" y="124"/>
                    <a:pt x="1524" y="230"/>
                  </a:cubicBezTo>
                  <a:cubicBezTo>
                    <a:pt x="1429" y="384"/>
                    <a:pt x="1500" y="551"/>
                    <a:pt x="1631" y="658"/>
                  </a:cubicBezTo>
                  <a:cubicBezTo>
                    <a:pt x="1929" y="908"/>
                    <a:pt x="1822" y="1099"/>
                    <a:pt x="1524" y="1194"/>
                  </a:cubicBezTo>
                  <a:cubicBezTo>
                    <a:pt x="1072" y="1349"/>
                    <a:pt x="679" y="1634"/>
                    <a:pt x="238" y="1825"/>
                  </a:cubicBezTo>
                  <a:cubicBezTo>
                    <a:pt x="48" y="1908"/>
                    <a:pt x="0" y="2051"/>
                    <a:pt x="107" y="2194"/>
                  </a:cubicBezTo>
                  <a:cubicBezTo>
                    <a:pt x="226" y="2385"/>
                    <a:pt x="381" y="2575"/>
                    <a:pt x="607" y="2658"/>
                  </a:cubicBezTo>
                  <a:cubicBezTo>
                    <a:pt x="953" y="2801"/>
                    <a:pt x="1191" y="3087"/>
                    <a:pt x="1500" y="3278"/>
                  </a:cubicBezTo>
                  <a:cubicBezTo>
                    <a:pt x="2036" y="3599"/>
                    <a:pt x="2370" y="4171"/>
                    <a:pt x="2953" y="4480"/>
                  </a:cubicBezTo>
                  <a:cubicBezTo>
                    <a:pt x="3370" y="4694"/>
                    <a:pt x="3810" y="4802"/>
                    <a:pt x="4239" y="4968"/>
                  </a:cubicBezTo>
                  <a:cubicBezTo>
                    <a:pt x="4644" y="5135"/>
                    <a:pt x="5132" y="5206"/>
                    <a:pt x="5537" y="5385"/>
                  </a:cubicBezTo>
                  <a:cubicBezTo>
                    <a:pt x="6049" y="5611"/>
                    <a:pt x="6572" y="5730"/>
                    <a:pt x="7096" y="5873"/>
                  </a:cubicBezTo>
                  <a:cubicBezTo>
                    <a:pt x="7404" y="5964"/>
                    <a:pt x="7723" y="6088"/>
                    <a:pt x="8031" y="6088"/>
                  </a:cubicBezTo>
                  <a:cubicBezTo>
                    <a:pt x="8045" y="6088"/>
                    <a:pt x="8059" y="6088"/>
                    <a:pt x="8073" y="6087"/>
                  </a:cubicBezTo>
                  <a:cubicBezTo>
                    <a:pt x="8088" y="6087"/>
                    <a:pt x="8103" y="6087"/>
                    <a:pt x="8118" y="6087"/>
                  </a:cubicBezTo>
                  <a:cubicBezTo>
                    <a:pt x="8323" y="6087"/>
                    <a:pt x="8532" y="6137"/>
                    <a:pt x="8724" y="6137"/>
                  </a:cubicBezTo>
                  <a:cubicBezTo>
                    <a:pt x="8809" y="6137"/>
                    <a:pt x="8890" y="6127"/>
                    <a:pt x="8966" y="6099"/>
                  </a:cubicBezTo>
                  <a:cubicBezTo>
                    <a:pt x="9466" y="5933"/>
                    <a:pt x="9740" y="5456"/>
                    <a:pt x="10049" y="5052"/>
                  </a:cubicBezTo>
                  <a:cubicBezTo>
                    <a:pt x="10359" y="4635"/>
                    <a:pt x="10454" y="4087"/>
                    <a:pt x="10799" y="3670"/>
                  </a:cubicBezTo>
                  <a:cubicBezTo>
                    <a:pt x="11216" y="3158"/>
                    <a:pt x="11085" y="2849"/>
                    <a:pt x="10525" y="2527"/>
                  </a:cubicBezTo>
                  <a:cubicBezTo>
                    <a:pt x="9990" y="2218"/>
                    <a:pt x="9406" y="2075"/>
                    <a:pt x="8835" y="1849"/>
                  </a:cubicBezTo>
                  <a:cubicBezTo>
                    <a:pt x="8708" y="1803"/>
                    <a:pt x="8638" y="1658"/>
                    <a:pt x="8473" y="1658"/>
                  </a:cubicBezTo>
                  <a:cubicBezTo>
                    <a:pt x="8467" y="1658"/>
                    <a:pt x="8460" y="1658"/>
                    <a:pt x="8454" y="1658"/>
                  </a:cubicBezTo>
                  <a:cubicBezTo>
                    <a:pt x="8435" y="1659"/>
                    <a:pt x="8417" y="1660"/>
                    <a:pt x="8399" y="1660"/>
                  </a:cubicBezTo>
                  <a:cubicBezTo>
                    <a:pt x="8054" y="1660"/>
                    <a:pt x="7757" y="1452"/>
                    <a:pt x="7418" y="1373"/>
                  </a:cubicBezTo>
                  <a:cubicBezTo>
                    <a:pt x="6977" y="1277"/>
                    <a:pt x="6561" y="1039"/>
                    <a:pt x="6132" y="884"/>
                  </a:cubicBezTo>
                  <a:cubicBezTo>
                    <a:pt x="5501" y="658"/>
                    <a:pt x="4822" y="551"/>
                    <a:pt x="4203" y="265"/>
                  </a:cubicBezTo>
                  <a:cubicBezTo>
                    <a:pt x="4045" y="193"/>
                    <a:pt x="3879" y="149"/>
                    <a:pt x="3717" y="149"/>
                  </a:cubicBezTo>
                  <a:cubicBezTo>
                    <a:pt x="3586" y="149"/>
                    <a:pt x="3456" y="178"/>
                    <a:pt x="3334" y="241"/>
                  </a:cubicBezTo>
                  <a:cubicBezTo>
                    <a:pt x="3247" y="290"/>
                    <a:pt x="3171" y="304"/>
                    <a:pt x="3095" y="304"/>
                  </a:cubicBezTo>
                  <a:cubicBezTo>
                    <a:pt x="3004" y="304"/>
                    <a:pt x="2914" y="284"/>
                    <a:pt x="2810" y="277"/>
                  </a:cubicBezTo>
                  <a:cubicBezTo>
                    <a:pt x="2536" y="248"/>
                    <a:pt x="2342" y="0"/>
                    <a:pt x="2109" y="0"/>
                  </a:cubicBezTo>
                  <a:close/>
                </a:path>
              </a:pathLst>
            </a:custGeom>
            <a:solidFill>
              <a:srgbClr val="03A6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5" name="Google Shape;715;p29">
              <a:extLst>
                <a:ext uri="{FF2B5EF4-FFF2-40B4-BE49-F238E27FC236}">
                  <a16:creationId xmlns:a16="http://schemas.microsoft.com/office/drawing/2014/main" id="{4E83CC9B-8D20-589D-1630-DF5E7B4C1B75}"/>
                </a:ext>
              </a:extLst>
            </p:cNvPr>
            <p:cNvSpPr/>
            <p:nvPr/>
          </p:nvSpPr>
          <p:spPr>
            <a:xfrm>
              <a:off x="3098870" y="1805557"/>
              <a:ext cx="61811" cy="62485"/>
            </a:xfrm>
            <a:custGeom>
              <a:avLst/>
              <a:gdLst/>
              <a:ahLst/>
              <a:cxnLst/>
              <a:rect l="l" t="t" r="r" b="b"/>
              <a:pathLst>
                <a:path w="3121" h="3155" extrusionOk="0">
                  <a:moveTo>
                    <a:pt x="1001" y="725"/>
                  </a:moveTo>
                  <a:lnTo>
                    <a:pt x="1001" y="725"/>
                  </a:lnTo>
                  <a:cubicBezTo>
                    <a:pt x="1477" y="1070"/>
                    <a:pt x="1882" y="1332"/>
                    <a:pt x="2227" y="1630"/>
                  </a:cubicBezTo>
                  <a:cubicBezTo>
                    <a:pt x="2346" y="1725"/>
                    <a:pt x="2227" y="1892"/>
                    <a:pt x="2084" y="1975"/>
                  </a:cubicBezTo>
                  <a:cubicBezTo>
                    <a:pt x="1763" y="2166"/>
                    <a:pt x="1406" y="2261"/>
                    <a:pt x="1049" y="2332"/>
                  </a:cubicBezTo>
                  <a:cubicBezTo>
                    <a:pt x="1021" y="2338"/>
                    <a:pt x="998" y="2341"/>
                    <a:pt x="977" y="2341"/>
                  </a:cubicBezTo>
                  <a:cubicBezTo>
                    <a:pt x="832" y="2341"/>
                    <a:pt x="824" y="2208"/>
                    <a:pt x="834" y="2094"/>
                  </a:cubicBezTo>
                  <a:cubicBezTo>
                    <a:pt x="882" y="1820"/>
                    <a:pt x="918" y="1523"/>
                    <a:pt x="1025" y="1273"/>
                  </a:cubicBezTo>
                  <a:cubicBezTo>
                    <a:pt x="1084" y="1118"/>
                    <a:pt x="1061" y="999"/>
                    <a:pt x="1001" y="725"/>
                  </a:cubicBezTo>
                  <a:close/>
                  <a:moveTo>
                    <a:pt x="904" y="0"/>
                  </a:moveTo>
                  <a:cubicBezTo>
                    <a:pt x="760" y="0"/>
                    <a:pt x="639" y="98"/>
                    <a:pt x="656" y="165"/>
                  </a:cubicBezTo>
                  <a:cubicBezTo>
                    <a:pt x="715" y="570"/>
                    <a:pt x="513" y="903"/>
                    <a:pt x="430" y="1249"/>
                  </a:cubicBezTo>
                  <a:cubicBezTo>
                    <a:pt x="334" y="1642"/>
                    <a:pt x="406" y="2046"/>
                    <a:pt x="203" y="2416"/>
                  </a:cubicBezTo>
                  <a:cubicBezTo>
                    <a:pt x="1" y="2773"/>
                    <a:pt x="168" y="2987"/>
                    <a:pt x="572" y="3130"/>
                  </a:cubicBezTo>
                  <a:cubicBezTo>
                    <a:pt x="619" y="3148"/>
                    <a:pt x="660" y="3155"/>
                    <a:pt x="698" y="3155"/>
                  </a:cubicBezTo>
                  <a:cubicBezTo>
                    <a:pt x="786" y="3155"/>
                    <a:pt x="858" y="3116"/>
                    <a:pt x="941" y="3082"/>
                  </a:cubicBezTo>
                  <a:cubicBezTo>
                    <a:pt x="1442" y="2880"/>
                    <a:pt x="1918" y="2642"/>
                    <a:pt x="2454" y="2570"/>
                  </a:cubicBezTo>
                  <a:cubicBezTo>
                    <a:pt x="2787" y="2523"/>
                    <a:pt x="3073" y="2404"/>
                    <a:pt x="3108" y="2011"/>
                  </a:cubicBezTo>
                  <a:cubicBezTo>
                    <a:pt x="3120" y="1820"/>
                    <a:pt x="3049" y="1677"/>
                    <a:pt x="2906" y="1546"/>
                  </a:cubicBezTo>
                  <a:cubicBezTo>
                    <a:pt x="2323" y="1034"/>
                    <a:pt x="1715" y="522"/>
                    <a:pt x="1084" y="58"/>
                  </a:cubicBezTo>
                  <a:cubicBezTo>
                    <a:pt x="1026" y="17"/>
                    <a:pt x="963" y="0"/>
                    <a:pt x="904" y="0"/>
                  </a:cubicBezTo>
                  <a:close/>
                </a:path>
              </a:pathLst>
            </a:custGeom>
            <a:solidFill>
              <a:srgbClr val="03A6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6" name="Google Shape;716;p29">
              <a:extLst>
                <a:ext uri="{FF2B5EF4-FFF2-40B4-BE49-F238E27FC236}">
                  <a16:creationId xmlns:a16="http://schemas.microsoft.com/office/drawing/2014/main" id="{1013A66F-7D38-B811-593C-DD63B9C7DE0C}"/>
                </a:ext>
              </a:extLst>
            </p:cNvPr>
            <p:cNvSpPr/>
            <p:nvPr/>
          </p:nvSpPr>
          <p:spPr>
            <a:xfrm>
              <a:off x="3110199" y="1890603"/>
              <a:ext cx="19825" cy="77339"/>
            </a:xfrm>
            <a:custGeom>
              <a:avLst/>
              <a:gdLst/>
              <a:ahLst/>
              <a:cxnLst/>
              <a:rect l="l" t="t" r="r" b="b"/>
              <a:pathLst>
                <a:path w="1001" h="3905" extrusionOk="0">
                  <a:moveTo>
                    <a:pt x="311" y="0"/>
                  </a:moveTo>
                  <a:cubicBezTo>
                    <a:pt x="295" y="0"/>
                    <a:pt x="279" y="1"/>
                    <a:pt x="262" y="3"/>
                  </a:cubicBezTo>
                  <a:cubicBezTo>
                    <a:pt x="0" y="27"/>
                    <a:pt x="60" y="265"/>
                    <a:pt x="60" y="431"/>
                  </a:cubicBezTo>
                  <a:cubicBezTo>
                    <a:pt x="72" y="848"/>
                    <a:pt x="72" y="1277"/>
                    <a:pt x="108" y="1682"/>
                  </a:cubicBezTo>
                  <a:cubicBezTo>
                    <a:pt x="143" y="2289"/>
                    <a:pt x="203" y="2896"/>
                    <a:pt x="262" y="3503"/>
                  </a:cubicBezTo>
                  <a:cubicBezTo>
                    <a:pt x="286" y="3741"/>
                    <a:pt x="500" y="3848"/>
                    <a:pt x="667" y="3896"/>
                  </a:cubicBezTo>
                  <a:cubicBezTo>
                    <a:pt x="687" y="3902"/>
                    <a:pt x="705" y="3905"/>
                    <a:pt x="720" y="3905"/>
                  </a:cubicBezTo>
                  <a:cubicBezTo>
                    <a:pt x="857" y="3905"/>
                    <a:pt x="804" y="3683"/>
                    <a:pt x="858" y="3586"/>
                  </a:cubicBezTo>
                  <a:cubicBezTo>
                    <a:pt x="905" y="3503"/>
                    <a:pt x="941" y="3384"/>
                    <a:pt x="929" y="3289"/>
                  </a:cubicBezTo>
                  <a:cubicBezTo>
                    <a:pt x="858" y="2682"/>
                    <a:pt x="1001" y="2086"/>
                    <a:pt x="870" y="1479"/>
                  </a:cubicBezTo>
                  <a:cubicBezTo>
                    <a:pt x="834" y="1265"/>
                    <a:pt x="655" y="1027"/>
                    <a:pt x="786" y="777"/>
                  </a:cubicBezTo>
                  <a:cubicBezTo>
                    <a:pt x="905" y="610"/>
                    <a:pt x="834" y="455"/>
                    <a:pt x="762" y="312"/>
                  </a:cubicBezTo>
                  <a:cubicBezTo>
                    <a:pt x="674" y="136"/>
                    <a:pt x="514" y="0"/>
                    <a:pt x="311" y="0"/>
                  </a:cubicBezTo>
                  <a:close/>
                </a:path>
              </a:pathLst>
            </a:custGeom>
            <a:solidFill>
              <a:srgbClr val="03A6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7" name="Google Shape;717;p29">
              <a:extLst>
                <a:ext uri="{FF2B5EF4-FFF2-40B4-BE49-F238E27FC236}">
                  <a16:creationId xmlns:a16="http://schemas.microsoft.com/office/drawing/2014/main" id="{98C693D2-ADE7-36E2-9943-B96C846BACBB}"/>
                </a:ext>
              </a:extLst>
            </p:cNvPr>
            <p:cNvSpPr/>
            <p:nvPr/>
          </p:nvSpPr>
          <p:spPr>
            <a:xfrm>
              <a:off x="3037095" y="1878046"/>
              <a:ext cx="41293" cy="60702"/>
            </a:xfrm>
            <a:custGeom>
              <a:avLst/>
              <a:gdLst/>
              <a:ahLst/>
              <a:cxnLst/>
              <a:rect l="l" t="t" r="r" b="b"/>
              <a:pathLst>
                <a:path w="2085" h="3065" extrusionOk="0">
                  <a:moveTo>
                    <a:pt x="1658" y="1"/>
                  </a:moveTo>
                  <a:cubicBezTo>
                    <a:pt x="1549" y="1"/>
                    <a:pt x="1415" y="114"/>
                    <a:pt x="1405" y="160"/>
                  </a:cubicBezTo>
                  <a:cubicBezTo>
                    <a:pt x="1227" y="625"/>
                    <a:pt x="810" y="934"/>
                    <a:pt x="691" y="1399"/>
                  </a:cubicBezTo>
                  <a:cubicBezTo>
                    <a:pt x="655" y="1530"/>
                    <a:pt x="584" y="1625"/>
                    <a:pt x="524" y="1732"/>
                  </a:cubicBezTo>
                  <a:cubicBezTo>
                    <a:pt x="381" y="1994"/>
                    <a:pt x="155" y="2232"/>
                    <a:pt x="120" y="2554"/>
                  </a:cubicBezTo>
                  <a:cubicBezTo>
                    <a:pt x="96" y="2756"/>
                    <a:pt x="0" y="3006"/>
                    <a:pt x="250" y="3054"/>
                  </a:cubicBezTo>
                  <a:cubicBezTo>
                    <a:pt x="286" y="3061"/>
                    <a:pt x="323" y="3065"/>
                    <a:pt x="360" y="3065"/>
                  </a:cubicBezTo>
                  <a:cubicBezTo>
                    <a:pt x="564" y="3065"/>
                    <a:pt x="785" y="2957"/>
                    <a:pt x="846" y="2756"/>
                  </a:cubicBezTo>
                  <a:cubicBezTo>
                    <a:pt x="1012" y="2244"/>
                    <a:pt x="1382" y="1839"/>
                    <a:pt x="1584" y="1351"/>
                  </a:cubicBezTo>
                  <a:cubicBezTo>
                    <a:pt x="1715" y="1042"/>
                    <a:pt x="2084" y="863"/>
                    <a:pt x="2025" y="482"/>
                  </a:cubicBezTo>
                  <a:cubicBezTo>
                    <a:pt x="2072" y="220"/>
                    <a:pt x="1870" y="125"/>
                    <a:pt x="1739" y="30"/>
                  </a:cubicBezTo>
                  <a:cubicBezTo>
                    <a:pt x="1716" y="9"/>
                    <a:pt x="1688" y="1"/>
                    <a:pt x="1658" y="1"/>
                  </a:cubicBezTo>
                  <a:close/>
                </a:path>
              </a:pathLst>
            </a:custGeom>
            <a:solidFill>
              <a:srgbClr val="03A6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8" name="Google Shape;718;p29">
              <a:extLst>
                <a:ext uri="{FF2B5EF4-FFF2-40B4-BE49-F238E27FC236}">
                  <a16:creationId xmlns:a16="http://schemas.microsoft.com/office/drawing/2014/main" id="{B2FD555F-188D-5D47-F9C2-7C8B848F71A9}"/>
                </a:ext>
              </a:extLst>
            </p:cNvPr>
            <p:cNvSpPr/>
            <p:nvPr/>
          </p:nvSpPr>
          <p:spPr>
            <a:xfrm>
              <a:off x="3195326" y="1654556"/>
              <a:ext cx="45769" cy="49612"/>
            </a:xfrm>
            <a:custGeom>
              <a:avLst/>
              <a:gdLst/>
              <a:ahLst/>
              <a:cxnLst/>
              <a:rect l="l" t="t" r="r" b="b"/>
              <a:pathLst>
                <a:path w="2311" h="2505" extrusionOk="0">
                  <a:moveTo>
                    <a:pt x="2090" y="0"/>
                  </a:moveTo>
                  <a:cubicBezTo>
                    <a:pt x="2039" y="0"/>
                    <a:pt x="1985" y="17"/>
                    <a:pt x="1917" y="62"/>
                  </a:cubicBezTo>
                  <a:cubicBezTo>
                    <a:pt x="1227" y="550"/>
                    <a:pt x="774" y="1277"/>
                    <a:pt x="167" y="1848"/>
                  </a:cubicBezTo>
                  <a:cubicBezTo>
                    <a:pt x="120" y="1884"/>
                    <a:pt x="132" y="1991"/>
                    <a:pt x="96" y="2062"/>
                  </a:cubicBezTo>
                  <a:cubicBezTo>
                    <a:pt x="1" y="2241"/>
                    <a:pt x="1" y="2431"/>
                    <a:pt x="215" y="2479"/>
                  </a:cubicBezTo>
                  <a:cubicBezTo>
                    <a:pt x="264" y="2494"/>
                    <a:pt x="318" y="2504"/>
                    <a:pt x="373" y="2504"/>
                  </a:cubicBezTo>
                  <a:cubicBezTo>
                    <a:pt x="493" y="2504"/>
                    <a:pt x="614" y="2456"/>
                    <a:pt x="679" y="2300"/>
                  </a:cubicBezTo>
                  <a:cubicBezTo>
                    <a:pt x="727" y="2170"/>
                    <a:pt x="763" y="2015"/>
                    <a:pt x="870" y="1955"/>
                  </a:cubicBezTo>
                  <a:cubicBezTo>
                    <a:pt x="1382" y="1634"/>
                    <a:pt x="1632" y="1074"/>
                    <a:pt x="2072" y="681"/>
                  </a:cubicBezTo>
                  <a:cubicBezTo>
                    <a:pt x="2179" y="586"/>
                    <a:pt x="2275" y="419"/>
                    <a:pt x="2239" y="229"/>
                  </a:cubicBezTo>
                  <a:cubicBezTo>
                    <a:pt x="2215" y="157"/>
                    <a:pt x="2310" y="50"/>
                    <a:pt x="2179" y="15"/>
                  </a:cubicBezTo>
                  <a:cubicBezTo>
                    <a:pt x="2149" y="6"/>
                    <a:pt x="2120" y="0"/>
                    <a:pt x="2090" y="0"/>
                  </a:cubicBezTo>
                  <a:close/>
                </a:path>
              </a:pathLst>
            </a:custGeom>
            <a:solidFill>
              <a:srgbClr val="03A6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9" name="Google Shape;719;p29">
              <a:extLst>
                <a:ext uri="{FF2B5EF4-FFF2-40B4-BE49-F238E27FC236}">
                  <a16:creationId xmlns:a16="http://schemas.microsoft.com/office/drawing/2014/main" id="{9AA7BA11-31B4-3635-D8AE-42304647276E}"/>
                </a:ext>
              </a:extLst>
            </p:cNvPr>
            <p:cNvSpPr/>
            <p:nvPr/>
          </p:nvSpPr>
          <p:spPr>
            <a:xfrm>
              <a:off x="3170093" y="1873788"/>
              <a:ext cx="33035" cy="50701"/>
            </a:xfrm>
            <a:custGeom>
              <a:avLst/>
              <a:gdLst/>
              <a:ahLst/>
              <a:cxnLst/>
              <a:rect l="l" t="t" r="r" b="b"/>
              <a:pathLst>
                <a:path w="1668" h="2560" extrusionOk="0">
                  <a:moveTo>
                    <a:pt x="263" y="0"/>
                  </a:moveTo>
                  <a:cubicBezTo>
                    <a:pt x="240" y="0"/>
                    <a:pt x="216" y="6"/>
                    <a:pt x="191" y="18"/>
                  </a:cubicBezTo>
                  <a:cubicBezTo>
                    <a:pt x="60" y="78"/>
                    <a:pt x="1" y="221"/>
                    <a:pt x="60" y="352"/>
                  </a:cubicBezTo>
                  <a:cubicBezTo>
                    <a:pt x="12" y="483"/>
                    <a:pt x="36" y="578"/>
                    <a:pt x="96" y="673"/>
                  </a:cubicBezTo>
                  <a:cubicBezTo>
                    <a:pt x="417" y="1221"/>
                    <a:pt x="703" y="1780"/>
                    <a:pt x="1084" y="2292"/>
                  </a:cubicBezTo>
                  <a:cubicBezTo>
                    <a:pt x="1161" y="2399"/>
                    <a:pt x="1238" y="2560"/>
                    <a:pt x="1373" y="2560"/>
                  </a:cubicBezTo>
                  <a:cubicBezTo>
                    <a:pt x="1404" y="2560"/>
                    <a:pt x="1439" y="2551"/>
                    <a:pt x="1477" y="2531"/>
                  </a:cubicBezTo>
                  <a:cubicBezTo>
                    <a:pt x="1667" y="2435"/>
                    <a:pt x="1656" y="2185"/>
                    <a:pt x="1596" y="2030"/>
                  </a:cubicBezTo>
                  <a:cubicBezTo>
                    <a:pt x="1334" y="1352"/>
                    <a:pt x="989" y="733"/>
                    <a:pt x="501" y="197"/>
                  </a:cubicBezTo>
                  <a:cubicBezTo>
                    <a:pt x="442" y="119"/>
                    <a:pt x="367" y="0"/>
                    <a:pt x="263" y="0"/>
                  </a:cubicBezTo>
                  <a:close/>
                </a:path>
              </a:pathLst>
            </a:custGeom>
            <a:solidFill>
              <a:srgbClr val="03A6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20" name="Google Shape;720;p29">
              <a:extLst>
                <a:ext uri="{FF2B5EF4-FFF2-40B4-BE49-F238E27FC236}">
                  <a16:creationId xmlns:a16="http://schemas.microsoft.com/office/drawing/2014/main" id="{69F2859A-0A59-910A-EB88-CEC291BC2BAC}"/>
                </a:ext>
              </a:extLst>
            </p:cNvPr>
            <p:cNvSpPr/>
            <p:nvPr/>
          </p:nvSpPr>
          <p:spPr>
            <a:xfrm>
              <a:off x="2964942" y="1678878"/>
              <a:ext cx="40105" cy="48126"/>
            </a:xfrm>
            <a:custGeom>
              <a:avLst/>
              <a:gdLst/>
              <a:ahLst/>
              <a:cxnLst/>
              <a:rect l="l" t="t" r="r" b="b"/>
              <a:pathLst>
                <a:path w="2025" h="2430" extrusionOk="0">
                  <a:moveTo>
                    <a:pt x="0" y="1"/>
                  </a:moveTo>
                  <a:lnTo>
                    <a:pt x="0" y="1"/>
                  </a:lnTo>
                  <a:cubicBezTo>
                    <a:pt x="274" y="1013"/>
                    <a:pt x="941" y="1632"/>
                    <a:pt x="1524" y="2323"/>
                  </a:cubicBezTo>
                  <a:cubicBezTo>
                    <a:pt x="1580" y="2392"/>
                    <a:pt x="1635" y="2429"/>
                    <a:pt x="1702" y="2429"/>
                  </a:cubicBezTo>
                  <a:cubicBezTo>
                    <a:pt x="1751" y="2429"/>
                    <a:pt x="1805" y="2410"/>
                    <a:pt x="1869" y="2370"/>
                  </a:cubicBezTo>
                  <a:cubicBezTo>
                    <a:pt x="2024" y="2287"/>
                    <a:pt x="2000" y="2156"/>
                    <a:pt x="1953" y="2049"/>
                  </a:cubicBezTo>
                  <a:cubicBezTo>
                    <a:pt x="1846" y="1787"/>
                    <a:pt x="1607" y="1596"/>
                    <a:pt x="1465" y="1382"/>
                  </a:cubicBezTo>
                  <a:cubicBezTo>
                    <a:pt x="1084" y="822"/>
                    <a:pt x="524" y="501"/>
                    <a:pt x="0" y="1"/>
                  </a:cubicBezTo>
                  <a:close/>
                </a:path>
              </a:pathLst>
            </a:custGeom>
            <a:solidFill>
              <a:srgbClr val="03A6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722" name="Google Shape;722;p29">
            <a:extLst>
              <a:ext uri="{FF2B5EF4-FFF2-40B4-BE49-F238E27FC236}">
                <a16:creationId xmlns:a16="http://schemas.microsoft.com/office/drawing/2014/main" id="{A8BC2559-3E05-CF7F-86DD-3A35289C750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9486" y="2581684"/>
            <a:ext cx="3140050" cy="39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29">
            <a:extLst>
              <a:ext uri="{FF2B5EF4-FFF2-40B4-BE49-F238E27FC236}">
                <a16:creationId xmlns:a16="http://schemas.microsoft.com/office/drawing/2014/main" id="{2360CAF9-076B-C5CA-9653-CA1468A4719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84118" y="1915761"/>
            <a:ext cx="2734009" cy="449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29">
            <a:extLst>
              <a:ext uri="{FF2B5EF4-FFF2-40B4-BE49-F238E27FC236}">
                <a16:creationId xmlns:a16="http://schemas.microsoft.com/office/drawing/2014/main" id="{BB91D4B3-949A-401E-0180-E5FA3596A36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99998" y="1766349"/>
            <a:ext cx="2819025" cy="860170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29">
            <a:extLst>
              <a:ext uri="{FF2B5EF4-FFF2-40B4-BE49-F238E27FC236}">
                <a16:creationId xmlns:a16="http://schemas.microsoft.com/office/drawing/2014/main" id="{394CB7DA-5F1A-269B-86CD-414D82F13687}"/>
              </a:ext>
            </a:extLst>
          </p:cNvPr>
          <p:cNvSpPr txBox="1"/>
          <p:nvPr/>
        </p:nvSpPr>
        <p:spPr>
          <a:xfrm>
            <a:off x="3837872" y="1978448"/>
            <a:ext cx="1506689" cy="312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WEAKNESSES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6" name="Google Shape;726;p29">
            <a:extLst>
              <a:ext uri="{FF2B5EF4-FFF2-40B4-BE49-F238E27FC236}">
                <a16:creationId xmlns:a16="http://schemas.microsoft.com/office/drawing/2014/main" id="{6F4C7EE9-7DC2-0AED-5F42-46BC24F8F0C8}"/>
              </a:ext>
            </a:extLst>
          </p:cNvPr>
          <p:cNvSpPr txBox="1"/>
          <p:nvPr/>
        </p:nvSpPr>
        <p:spPr>
          <a:xfrm>
            <a:off x="3420901" y="2936504"/>
            <a:ext cx="2388516" cy="3093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171450" indent="-171450">
              <a:lnSpc>
                <a:spcPct val="107000"/>
              </a:lnSpc>
              <a:spcBef>
                <a:spcPts val="0"/>
              </a:spcBef>
              <a:buClr>
                <a:srgbClr val="333333"/>
              </a:buClr>
              <a:buSzPts val="1200"/>
              <a:buFont typeface="Noto Sans Symbols"/>
              <a:buChar char="⮚"/>
              <a:defRPr/>
            </a:pPr>
            <a:r>
              <a:rPr lang="en-IN" sz="1500" dirty="0"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High dependence on agriculture</a:t>
            </a:r>
            <a:r>
              <a:rPr lang="en-IN" sz="1500" dirty="0"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Times New Roman"/>
              </a:rPr>
              <a:t>. </a:t>
            </a:r>
            <a:endParaRPr sz="1500" dirty="0">
              <a:latin typeface="DVOT-Surekh" panose="00000400000000000000" pitchFamily="2" charset="0"/>
              <a:ea typeface="Calibri" panose="020F0502020204030204" pitchFamily="34" charset="0"/>
              <a:cs typeface="DVOT-Surekh" panose="00000400000000000000" pitchFamily="2" charset="0"/>
              <a:sym typeface="Arial"/>
            </a:endParaRPr>
          </a:p>
          <a:p>
            <a:pPr marL="171450" indent="-171450">
              <a:lnSpc>
                <a:spcPct val="107000"/>
              </a:lnSpc>
              <a:spcBef>
                <a:spcPts val="800"/>
              </a:spcBef>
              <a:buClr>
                <a:srgbClr val="333333"/>
              </a:buClr>
              <a:buSzPts val="1200"/>
              <a:buFont typeface="Noto Sans Symbols"/>
              <a:buChar char="⮚"/>
              <a:defRPr/>
            </a:pPr>
            <a:r>
              <a:rPr lang="en-IN" sz="1500" dirty="0"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Poor workmanship</a:t>
            </a:r>
          </a:p>
          <a:p>
            <a:pPr marL="171450" indent="-171450">
              <a:lnSpc>
                <a:spcPct val="107000"/>
              </a:lnSpc>
              <a:spcBef>
                <a:spcPts val="800"/>
              </a:spcBef>
              <a:buClr>
                <a:srgbClr val="333333"/>
              </a:buClr>
              <a:buSzPts val="1200"/>
              <a:buFont typeface="Noto Sans Symbols"/>
              <a:buChar char="⮚"/>
              <a:defRPr/>
            </a:pPr>
            <a:r>
              <a:rPr lang="en-IN" sz="1500" dirty="0"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Arial"/>
              </a:rPr>
              <a:t>Under developed Industrial Infrastructure</a:t>
            </a:r>
          </a:p>
          <a:p>
            <a:pPr marL="171450" indent="-171450">
              <a:lnSpc>
                <a:spcPct val="107000"/>
              </a:lnSpc>
              <a:spcBef>
                <a:spcPts val="800"/>
              </a:spcBef>
              <a:buClr>
                <a:srgbClr val="333333"/>
              </a:buClr>
              <a:buSzPts val="1200"/>
              <a:buFont typeface="Noto Sans Symbols"/>
              <a:buChar char="⮚"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DVOT-Surekh" panose="00000400000000000000" pitchFamily="2" charset="0"/>
                <a:ea typeface="Times New Roman"/>
                <a:cs typeface="DVOT-Surekh" panose="00000400000000000000" pitchFamily="2" charset="0"/>
                <a:sym typeface="Times New Roman"/>
              </a:rPr>
              <a:t>Highest Consumer of fertilizer in India </a:t>
            </a:r>
            <a:endParaRPr lang="en-US" sz="1500" kern="0" dirty="0">
              <a:solidFill>
                <a:srgbClr val="333333"/>
              </a:solidFill>
              <a:latin typeface="DVOT-Surekh" panose="00000400000000000000" pitchFamily="2" charset="0"/>
              <a:ea typeface="Times New Roman"/>
              <a:cs typeface="DVOT-Surekh" panose="00000400000000000000" pitchFamily="2" charset="0"/>
              <a:sym typeface="Times New Roman"/>
            </a:endParaRPr>
          </a:p>
          <a:p>
            <a:pPr marL="171450" indent="-171450">
              <a:lnSpc>
                <a:spcPct val="107000"/>
              </a:lnSpc>
              <a:spcBef>
                <a:spcPts val="800"/>
              </a:spcBef>
              <a:buClr>
                <a:srgbClr val="333333"/>
              </a:buClr>
              <a:buSzPts val="1200"/>
              <a:buFont typeface="Noto Sans Symbols"/>
              <a:buChar char="⮚"/>
              <a:defRPr/>
            </a:pPr>
            <a:r>
              <a:rPr lang="en-US" sz="1500" dirty="0"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Times New Roman"/>
              </a:rPr>
              <a:t>Unsustainable agriculture practices due to depleted ground water and lack of value addition</a:t>
            </a:r>
            <a:endParaRPr sz="1500" dirty="0">
              <a:latin typeface="DVOT-Surekh" panose="00000400000000000000" pitchFamily="2" charset="0"/>
              <a:ea typeface="Calibri" panose="020F0502020204030204" pitchFamily="34" charset="0"/>
              <a:cs typeface="DVOT-Surekh" panose="00000400000000000000" pitchFamily="2" charset="0"/>
              <a:sym typeface="Times New Roman"/>
            </a:endParaRPr>
          </a:p>
        </p:txBody>
      </p:sp>
      <p:grpSp>
        <p:nvGrpSpPr>
          <p:cNvPr id="728" name="Google Shape;728;p29">
            <a:extLst>
              <a:ext uri="{FF2B5EF4-FFF2-40B4-BE49-F238E27FC236}">
                <a16:creationId xmlns:a16="http://schemas.microsoft.com/office/drawing/2014/main" id="{18A6E585-E248-2EBE-81A1-FE6A49E52543}"/>
              </a:ext>
            </a:extLst>
          </p:cNvPr>
          <p:cNvGrpSpPr/>
          <p:nvPr/>
        </p:nvGrpSpPr>
        <p:grpSpPr>
          <a:xfrm>
            <a:off x="7045439" y="1093601"/>
            <a:ext cx="942155" cy="624490"/>
            <a:chOff x="5190134" y="1568738"/>
            <a:chExt cx="368113" cy="496873"/>
          </a:xfrm>
        </p:grpSpPr>
        <p:sp>
          <p:nvSpPr>
            <p:cNvPr id="729" name="Google Shape;729;p29">
              <a:extLst>
                <a:ext uri="{FF2B5EF4-FFF2-40B4-BE49-F238E27FC236}">
                  <a16:creationId xmlns:a16="http://schemas.microsoft.com/office/drawing/2014/main" id="{E9557657-C822-03A6-AB96-D063A4B09FD3}"/>
                </a:ext>
              </a:extLst>
            </p:cNvPr>
            <p:cNvSpPr/>
            <p:nvPr/>
          </p:nvSpPr>
          <p:spPr>
            <a:xfrm>
              <a:off x="5227390" y="1670779"/>
              <a:ext cx="266239" cy="394832"/>
            </a:xfrm>
            <a:custGeom>
              <a:avLst/>
              <a:gdLst/>
              <a:ahLst/>
              <a:cxnLst/>
              <a:rect l="l" t="t" r="r" b="b"/>
              <a:pathLst>
                <a:path w="13443" h="19936" extrusionOk="0">
                  <a:moveTo>
                    <a:pt x="7484" y="7280"/>
                  </a:moveTo>
                  <a:cubicBezTo>
                    <a:pt x="7609" y="7280"/>
                    <a:pt x="7706" y="7374"/>
                    <a:pt x="7830" y="7374"/>
                  </a:cubicBezTo>
                  <a:cubicBezTo>
                    <a:pt x="7836" y="7374"/>
                    <a:pt x="7841" y="7374"/>
                    <a:pt x="7847" y="7374"/>
                  </a:cubicBezTo>
                  <a:cubicBezTo>
                    <a:pt x="7849" y="7373"/>
                    <a:pt x="7851" y="7373"/>
                    <a:pt x="7853" y="7373"/>
                  </a:cubicBezTo>
                  <a:cubicBezTo>
                    <a:pt x="7905" y="7373"/>
                    <a:pt x="7881" y="7529"/>
                    <a:pt x="7847" y="7529"/>
                  </a:cubicBezTo>
                  <a:cubicBezTo>
                    <a:pt x="7573" y="7529"/>
                    <a:pt x="7620" y="7731"/>
                    <a:pt x="7656" y="7862"/>
                  </a:cubicBezTo>
                  <a:cubicBezTo>
                    <a:pt x="7740" y="8291"/>
                    <a:pt x="7644" y="8695"/>
                    <a:pt x="7585" y="9112"/>
                  </a:cubicBezTo>
                  <a:cubicBezTo>
                    <a:pt x="7573" y="9207"/>
                    <a:pt x="7609" y="9315"/>
                    <a:pt x="7632" y="9446"/>
                  </a:cubicBezTo>
                  <a:cubicBezTo>
                    <a:pt x="7632" y="10481"/>
                    <a:pt x="7585" y="11553"/>
                    <a:pt x="7656" y="12613"/>
                  </a:cubicBezTo>
                  <a:cubicBezTo>
                    <a:pt x="7680" y="12946"/>
                    <a:pt x="7787" y="13303"/>
                    <a:pt x="7787" y="13672"/>
                  </a:cubicBezTo>
                  <a:cubicBezTo>
                    <a:pt x="7787" y="13815"/>
                    <a:pt x="7811" y="13970"/>
                    <a:pt x="7609" y="14006"/>
                  </a:cubicBezTo>
                  <a:cubicBezTo>
                    <a:pt x="7586" y="14009"/>
                    <a:pt x="7565" y="14011"/>
                    <a:pt x="7546" y="14011"/>
                  </a:cubicBezTo>
                  <a:cubicBezTo>
                    <a:pt x="7426" y="14011"/>
                    <a:pt x="7376" y="13944"/>
                    <a:pt x="7335" y="13779"/>
                  </a:cubicBezTo>
                  <a:cubicBezTo>
                    <a:pt x="7204" y="13220"/>
                    <a:pt x="7049" y="12672"/>
                    <a:pt x="6835" y="12136"/>
                  </a:cubicBezTo>
                  <a:cubicBezTo>
                    <a:pt x="6537" y="11398"/>
                    <a:pt x="6239" y="10648"/>
                    <a:pt x="5954" y="9910"/>
                  </a:cubicBezTo>
                  <a:cubicBezTo>
                    <a:pt x="5763" y="9446"/>
                    <a:pt x="5370" y="9100"/>
                    <a:pt x="5311" y="8588"/>
                  </a:cubicBezTo>
                  <a:cubicBezTo>
                    <a:pt x="5299" y="8541"/>
                    <a:pt x="5251" y="8505"/>
                    <a:pt x="5227" y="8445"/>
                  </a:cubicBezTo>
                  <a:cubicBezTo>
                    <a:pt x="5156" y="8291"/>
                    <a:pt x="4799" y="8243"/>
                    <a:pt x="4918" y="8112"/>
                  </a:cubicBezTo>
                  <a:cubicBezTo>
                    <a:pt x="5061" y="7969"/>
                    <a:pt x="5311" y="7862"/>
                    <a:pt x="5585" y="7826"/>
                  </a:cubicBezTo>
                  <a:cubicBezTo>
                    <a:pt x="6180" y="7743"/>
                    <a:pt x="6799" y="7648"/>
                    <a:pt x="7335" y="7326"/>
                  </a:cubicBezTo>
                  <a:cubicBezTo>
                    <a:pt x="7390" y="7292"/>
                    <a:pt x="7439" y="7280"/>
                    <a:pt x="7484" y="7280"/>
                  </a:cubicBezTo>
                  <a:close/>
                  <a:moveTo>
                    <a:pt x="7090" y="750"/>
                  </a:moveTo>
                  <a:cubicBezTo>
                    <a:pt x="7697" y="750"/>
                    <a:pt x="8306" y="781"/>
                    <a:pt x="8871" y="1016"/>
                  </a:cubicBezTo>
                  <a:cubicBezTo>
                    <a:pt x="9585" y="1326"/>
                    <a:pt x="10287" y="1683"/>
                    <a:pt x="10740" y="2445"/>
                  </a:cubicBezTo>
                  <a:cubicBezTo>
                    <a:pt x="11026" y="2909"/>
                    <a:pt x="11490" y="3314"/>
                    <a:pt x="11716" y="3814"/>
                  </a:cubicBezTo>
                  <a:cubicBezTo>
                    <a:pt x="11954" y="4326"/>
                    <a:pt x="12419" y="4766"/>
                    <a:pt x="12312" y="5397"/>
                  </a:cubicBezTo>
                  <a:cubicBezTo>
                    <a:pt x="12312" y="5421"/>
                    <a:pt x="12323" y="5457"/>
                    <a:pt x="12335" y="5469"/>
                  </a:cubicBezTo>
                  <a:cubicBezTo>
                    <a:pt x="12621" y="5826"/>
                    <a:pt x="12621" y="6195"/>
                    <a:pt x="12502" y="6624"/>
                  </a:cubicBezTo>
                  <a:cubicBezTo>
                    <a:pt x="12490" y="6695"/>
                    <a:pt x="12395" y="7005"/>
                    <a:pt x="12621" y="7148"/>
                  </a:cubicBezTo>
                  <a:cubicBezTo>
                    <a:pt x="12693" y="7195"/>
                    <a:pt x="12526" y="7136"/>
                    <a:pt x="12502" y="7231"/>
                  </a:cubicBezTo>
                  <a:cubicBezTo>
                    <a:pt x="12407" y="7529"/>
                    <a:pt x="12383" y="7838"/>
                    <a:pt x="12335" y="8124"/>
                  </a:cubicBezTo>
                  <a:cubicBezTo>
                    <a:pt x="12300" y="8338"/>
                    <a:pt x="12192" y="8600"/>
                    <a:pt x="12288" y="8862"/>
                  </a:cubicBezTo>
                  <a:cubicBezTo>
                    <a:pt x="12395" y="9172"/>
                    <a:pt x="12204" y="9446"/>
                    <a:pt x="12085" y="9707"/>
                  </a:cubicBezTo>
                  <a:cubicBezTo>
                    <a:pt x="11978" y="10005"/>
                    <a:pt x="11859" y="10303"/>
                    <a:pt x="11788" y="10589"/>
                  </a:cubicBezTo>
                  <a:cubicBezTo>
                    <a:pt x="11657" y="11160"/>
                    <a:pt x="11359" y="11660"/>
                    <a:pt x="11169" y="12208"/>
                  </a:cubicBezTo>
                  <a:cubicBezTo>
                    <a:pt x="11133" y="12315"/>
                    <a:pt x="11061" y="12422"/>
                    <a:pt x="10930" y="12458"/>
                  </a:cubicBezTo>
                  <a:cubicBezTo>
                    <a:pt x="10799" y="12505"/>
                    <a:pt x="10740" y="12636"/>
                    <a:pt x="10740" y="12744"/>
                  </a:cubicBezTo>
                  <a:cubicBezTo>
                    <a:pt x="10740" y="13244"/>
                    <a:pt x="10359" y="13410"/>
                    <a:pt x="10002" y="13494"/>
                  </a:cubicBezTo>
                  <a:cubicBezTo>
                    <a:pt x="9668" y="13589"/>
                    <a:pt x="9323" y="13494"/>
                    <a:pt x="8954" y="13684"/>
                  </a:cubicBezTo>
                  <a:cubicBezTo>
                    <a:pt x="8906" y="13709"/>
                    <a:pt x="8864" y="13720"/>
                    <a:pt x="8829" y="13720"/>
                  </a:cubicBezTo>
                  <a:cubicBezTo>
                    <a:pt x="8631" y="13720"/>
                    <a:pt x="8624" y="13368"/>
                    <a:pt x="8573" y="13196"/>
                  </a:cubicBezTo>
                  <a:cubicBezTo>
                    <a:pt x="8394" y="12625"/>
                    <a:pt x="8537" y="12017"/>
                    <a:pt x="8382" y="11434"/>
                  </a:cubicBezTo>
                  <a:cubicBezTo>
                    <a:pt x="8371" y="11362"/>
                    <a:pt x="8430" y="11112"/>
                    <a:pt x="8418" y="10958"/>
                  </a:cubicBezTo>
                  <a:cubicBezTo>
                    <a:pt x="8359" y="10339"/>
                    <a:pt x="8454" y="9719"/>
                    <a:pt x="8466" y="9112"/>
                  </a:cubicBezTo>
                  <a:cubicBezTo>
                    <a:pt x="8478" y="8636"/>
                    <a:pt x="8561" y="8183"/>
                    <a:pt x="8633" y="7719"/>
                  </a:cubicBezTo>
                  <a:cubicBezTo>
                    <a:pt x="8704" y="7302"/>
                    <a:pt x="8680" y="6910"/>
                    <a:pt x="8502" y="6529"/>
                  </a:cubicBezTo>
                  <a:cubicBezTo>
                    <a:pt x="8442" y="6409"/>
                    <a:pt x="8359" y="6398"/>
                    <a:pt x="8275" y="6398"/>
                  </a:cubicBezTo>
                  <a:cubicBezTo>
                    <a:pt x="7847" y="6398"/>
                    <a:pt x="7442" y="6409"/>
                    <a:pt x="7025" y="6659"/>
                  </a:cubicBezTo>
                  <a:cubicBezTo>
                    <a:pt x="6811" y="6790"/>
                    <a:pt x="6489" y="6910"/>
                    <a:pt x="6180" y="6910"/>
                  </a:cubicBezTo>
                  <a:cubicBezTo>
                    <a:pt x="5620" y="6910"/>
                    <a:pt x="5132" y="7171"/>
                    <a:pt x="4596" y="7291"/>
                  </a:cubicBezTo>
                  <a:cubicBezTo>
                    <a:pt x="3858" y="7457"/>
                    <a:pt x="3775" y="8076"/>
                    <a:pt x="4370" y="8612"/>
                  </a:cubicBezTo>
                  <a:cubicBezTo>
                    <a:pt x="4787" y="8981"/>
                    <a:pt x="4953" y="9481"/>
                    <a:pt x="5192" y="9958"/>
                  </a:cubicBezTo>
                  <a:cubicBezTo>
                    <a:pt x="5465" y="10541"/>
                    <a:pt x="5763" y="11112"/>
                    <a:pt x="5989" y="11708"/>
                  </a:cubicBezTo>
                  <a:cubicBezTo>
                    <a:pt x="6251" y="12410"/>
                    <a:pt x="6454" y="13125"/>
                    <a:pt x="6656" y="13851"/>
                  </a:cubicBezTo>
                  <a:cubicBezTo>
                    <a:pt x="6706" y="14041"/>
                    <a:pt x="6731" y="14283"/>
                    <a:pt x="6467" y="14283"/>
                  </a:cubicBezTo>
                  <a:cubicBezTo>
                    <a:pt x="6418" y="14283"/>
                    <a:pt x="6358" y="14274"/>
                    <a:pt x="6287" y="14256"/>
                  </a:cubicBezTo>
                  <a:cubicBezTo>
                    <a:pt x="5966" y="14363"/>
                    <a:pt x="5561" y="14303"/>
                    <a:pt x="5323" y="14672"/>
                  </a:cubicBezTo>
                  <a:cubicBezTo>
                    <a:pt x="5288" y="14722"/>
                    <a:pt x="5262" y="14740"/>
                    <a:pt x="5239" y="14740"/>
                  </a:cubicBezTo>
                  <a:cubicBezTo>
                    <a:pt x="5206" y="14740"/>
                    <a:pt x="5179" y="14702"/>
                    <a:pt x="5144" y="14660"/>
                  </a:cubicBezTo>
                  <a:cubicBezTo>
                    <a:pt x="4632" y="14006"/>
                    <a:pt x="3918" y="13565"/>
                    <a:pt x="3334" y="12970"/>
                  </a:cubicBezTo>
                  <a:cubicBezTo>
                    <a:pt x="2822" y="12446"/>
                    <a:pt x="2322" y="11886"/>
                    <a:pt x="1870" y="11315"/>
                  </a:cubicBezTo>
                  <a:cubicBezTo>
                    <a:pt x="1501" y="10827"/>
                    <a:pt x="1286" y="10196"/>
                    <a:pt x="1084" y="9600"/>
                  </a:cubicBezTo>
                  <a:cubicBezTo>
                    <a:pt x="679" y="8410"/>
                    <a:pt x="596" y="7171"/>
                    <a:pt x="786" y="5957"/>
                  </a:cubicBezTo>
                  <a:cubicBezTo>
                    <a:pt x="917" y="5124"/>
                    <a:pt x="1143" y="4278"/>
                    <a:pt x="1679" y="3516"/>
                  </a:cubicBezTo>
                  <a:cubicBezTo>
                    <a:pt x="2025" y="3028"/>
                    <a:pt x="2417" y="2588"/>
                    <a:pt x="2810" y="2171"/>
                  </a:cubicBezTo>
                  <a:cubicBezTo>
                    <a:pt x="3168" y="1814"/>
                    <a:pt x="3656" y="1528"/>
                    <a:pt x="4168" y="1314"/>
                  </a:cubicBezTo>
                  <a:cubicBezTo>
                    <a:pt x="4668" y="1087"/>
                    <a:pt x="5192" y="945"/>
                    <a:pt x="5704" y="802"/>
                  </a:cubicBezTo>
                  <a:cubicBezTo>
                    <a:pt x="5865" y="759"/>
                    <a:pt x="6045" y="753"/>
                    <a:pt x="6217" y="753"/>
                  </a:cubicBezTo>
                  <a:cubicBezTo>
                    <a:pt x="6286" y="753"/>
                    <a:pt x="6353" y="754"/>
                    <a:pt x="6418" y="754"/>
                  </a:cubicBezTo>
                  <a:cubicBezTo>
                    <a:pt x="6640" y="754"/>
                    <a:pt x="6865" y="750"/>
                    <a:pt x="7090" y="750"/>
                  </a:cubicBezTo>
                  <a:close/>
                  <a:moveTo>
                    <a:pt x="10091" y="14095"/>
                  </a:moveTo>
                  <a:cubicBezTo>
                    <a:pt x="10273" y="14095"/>
                    <a:pt x="10381" y="14205"/>
                    <a:pt x="10442" y="14399"/>
                  </a:cubicBezTo>
                  <a:cubicBezTo>
                    <a:pt x="10490" y="14577"/>
                    <a:pt x="10538" y="14791"/>
                    <a:pt x="10442" y="14994"/>
                  </a:cubicBezTo>
                  <a:cubicBezTo>
                    <a:pt x="10704" y="15470"/>
                    <a:pt x="10692" y="16006"/>
                    <a:pt x="10799" y="16518"/>
                  </a:cubicBezTo>
                  <a:cubicBezTo>
                    <a:pt x="10823" y="16673"/>
                    <a:pt x="10668" y="16673"/>
                    <a:pt x="10573" y="16673"/>
                  </a:cubicBezTo>
                  <a:cubicBezTo>
                    <a:pt x="9954" y="16673"/>
                    <a:pt x="9347" y="16827"/>
                    <a:pt x="8775" y="17018"/>
                  </a:cubicBezTo>
                  <a:cubicBezTo>
                    <a:pt x="8097" y="17220"/>
                    <a:pt x="7406" y="17327"/>
                    <a:pt x="6739" y="17566"/>
                  </a:cubicBezTo>
                  <a:cubicBezTo>
                    <a:pt x="6476" y="17655"/>
                    <a:pt x="6280" y="17704"/>
                    <a:pt x="6132" y="17704"/>
                  </a:cubicBezTo>
                  <a:cubicBezTo>
                    <a:pt x="5807" y="17704"/>
                    <a:pt x="5721" y="17462"/>
                    <a:pt x="5680" y="16863"/>
                  </a:cubicBezTo>
                  <a:cubicBezTo>
                    <a:pt x="5668" y="16661"/>
                    <a:pt x="5715" y="16542"/>
                    <a:pt x="5954" y="16494"/>
                  </a:cubicBezTo>
                  <a:cubicBezTo>
                    <a:pt x="6489" y="16387"/>
                    <a:pt x="7049" y="16327"/>
                    <a:pt x="7573" y="16149"/>
                  </a:cubicBezTo>
                  <a:cubicBezTo>
                    <a:pt x="8204" y="15934"/>
                    <a:pt x="8871" y="15863"/>
                    <a:pt x="9478" y="15565"/>
                  </a:cubicBezTo>
                  <a:cubicBezTo>
                    <a:pt x="9609" y="15506"/>
                    <a:pt x="9740" y="15422"/>
                    <a:pt x="9906" y="15399"/>
                  </a:cubicBezTo>
                  <a:cubicBezTo>
                    <a:pt x="10121" y="15363"/>
                    <a:pt x="10335" y="15256"/>
                    <a:pt x="10418" y="15018"/>
                  </a:cubicBezTo>
                  <a:cubicBezTo>
                    <a:pt x="10109" y="15018"/>
                    <a:pt x="9811" y="15089"/>
                    <a:pt x="9502" y="15125"/>
                  </a:cubicBezTo>
                  <a:cubicBezTo>
                    <a:pt x="8561" y="15268"/>
                    <a:pt x="7656" y="15589"/>
                    <a:pt x="6763" y="15875"/>
                  </a:cubicBezTo>
                  <a:cubicBezTo>
                    <a:pt x="6394" y="15982"/>
                    <a:pt x="5942" y="15815"/>
                    <a:pt x="5656" y="16184"/>
                  </a:cubicBezTo>
                  <a:cubicBezTo>
                    <a:pt x="5442" y="15875"/>
                    <a:pt x="5454" y="15553"/>
                    <a:pt x="5430" y="15220"/>
                  </a:cubicBezTo>
                  <a:cubicBezTo>
                    <a:pt x="5406" y="15053"/>
                    <a:pt x="5537" y="15018"/>
                    <a:pt x="5656" y="15018"/>
                  </a:cubicBezTo>
                  <a:cubicBezTo>
                    <a:pt x="6454" y="15006"/>
                    <a:pt x="7216" y="14768"/>
                    <a:pt x="8001" y="14625"/>
                  </a:cubicBezTo>
                  <a:cubicBezTo>
                    <a:pt x="8644" y="14506"/>
                    <a:pt x="9264" y="14339"/>
                    <a:pt x="9871" y="14137"/>
                  </a:cubicBezTo>
                  <a:cubicBezTo>
                    <a:pt x="9954" y="14109"/>
                    <a:pt x="10027" y="14095"/>
                    <a:pt x="10091" y="14095"/>
                  </a:cubicBezTo>
                  <a:close/>
                  <a:moveTo>
                    <a:pt x="10792" y="17049"/>
                  </a:moveTo>
                  <a:cubicBezTo>
                    <a:pt x="10936" y="17049"/>
                    <a:pt x="11044" y="17261"/>
                    <a:pt x="11204" y="17280"/>
                  </a:cubicBezTo>
                  <a:cubicBezTo>
                    <a:pt x="11335" y="17304"/>
                    <a:pt x="11169" y="17542"/>
                    <a:pt x="11073" y="17578"/>
                  </a:cubicBezTo>
                  <a:cubicBezTo>
                    <a:pt x="10668" y="17744"/>
                    <a:pt x="10490" y="18149"/>
                    <a:pt x="10192" y="18423"/>
                  </a:cubicBezTo>
                  <a:cubicBezTo>
                    <a:pt x="9692" y="18863"/>
                    <a:pt x="9121" y="19125"/>
                    <a:pt x="8692" y="19209"/>
                  </a:cubicBezTo>
                  <a:cubicBezTo>
                    <a:pt x="8381" y="19225"/>
                    <a:pt x="8112" y="19246"/>
                    <a:pt x="7870" y="19246"/>
                  </a:cubicBezTo>
                  <a:cubicBezTo>
                    <a:pt x="7584" y="19246"/>
                    <a:pt x="7335" y="19217"/>
                    <a:pt x="7097" y="19113"/>
                  </a:cubicBezTo>
                  <a:cubicBezTo>
                    <a:pt x="6716" y="18959"/>
                    <a:pt x="6251" y="18923"/>
                    <a:pt x="6049" y="18482"/>
                  </a:cubicBezTo>
                  <a:cubicBezTo>
                    <a:pt x="6025" y="18411"/>
                    <a:pt x="5930" y="18363"/>
                    <a:pt x="5989" y="18268"/>
                  </a:cubicBezTo>
                  <a:cubicBezTo>
                    <a:pt x="6012" y="18230"/>
                    <a:pt x="6034" y="18216"/>
                    <a:pt x="6054" y="18216"/>
                  </a:cubicBezTo>
                  <a:cubicBezTo>
                    <a:pt x="6099" y="18216"/>
                    <a:pt x="6139" y="18279"/>
                    <a:pt x="6180" y="18304"/>
                  </a:cubicBezTo>
                  <a:cubicBezTo>
                    <a:pt x="6221" y="18327"/>
                    <a:pt x="6260" y="18336"/>
                    <a:pt x="6299" y="18336"/>
                  </a:cubicBezTo>
                  <a:cubicBezTo>
                    <a:pt x="6417" y="18336"/>
                    <a:pt x="6527" y="18250"/>
                    <a:pt x="6644" y="18232"/>
                  </a:cubicBezTo>
                  <a:cubicBezTo>
                    <a:pt x="7406" y="18113"/>
                    <a:pt x="8180" y="18018"/>
                    <a:pt x="8906" y="17792"/>
                  </a:cubicBezTo>
                  <a:cubicBezTo>
                    <a:pt x="9502" y="17601"/>
                    <a:pt x="10168" y="17542"/>
                    <a:pt x="10668" y="17101"/>
                  </a:cubicBezTo>
                  <a:cubicBezTo>
                    <a:pt x="10713" y="17064"/>
                    <a:pt x="10754" y="17049"/>
                    <a:pt x="10792" y="17049"/>
                  </a:cubicBezTo>
                  <a:close/>
                  <a:moveTo>
                    <a:pt x="6759" y="0"/>
                  </a:moveTo>
                  <a:cubicBezTo>
                    <a:pt x="6403" y="0"/>
                    <a:pt x="6043" y="27"/>
                    <a:pt x="5692" y="111"/>
                  </a:cubicBezTo>
                  <a:cubicBezTo>
                    <a:pt x="5108" y="242"/>
                    <a:pt x="4453" y="183"/>
                    <a:pt x="3965" y="659"/>
                  </a:cubicBezTo>
                  <a:cubicBezTo>
                    <a:pt x="3930" y="694"/>
                    <a:pt x="3870" y="694"/>
                    <a:pt x="3810" y="706"/>
                  </a:cubicBezTo>
                  <a:cubicBezTo>
                    <a:pt x="3275" y="837"/>
                    <a:pt x="2894" y="1218"/>
                    <a:pt x="2465" y="1540"/>
                  </a:cubicBezTo>
                  <a:cubicBezTo>
                    <a:pt x="2132" y="1790"/>
                    <a:pt x="1953" y="2171"/>
                    <a:pt x="1655" y="2457"/>
                  </a:cubicBezTo>
                  <a:cubicBezTo>
                    <a:pt x="1310" y="2778"/>
                    <a:pt x="1084" y="3183"/>
                    <a:pt x="870" y="3600"/>
                  </a:cubicBezTo>
                  <a:cubicBezTo>
                    <a:pt x="679" y="4004"/>
                    <a:pt x="560" y="4397"/>
                    <a:pt x="429" y="4814"/>
                  </a:cubicBezTo>
                  <a:cubicBezTo>
                    <a:pt x="203" y="5576"/>
                    <a:pt x="0" y="6338"/>
                    <a:pt x="12" y="7148"/>
                  </a:cubicBezTo>
                  <a:cubicBezTo>
                    <a:pt x="24" y="7624"/>
                    <a:pt x="179" y="8100"/>
                    <a:pt x="84" y="8588"/>
                  </a:cubicBezTo>
                  <a:cubicBezTo>
                    <a:pt x="60" y="8648"/>
                    <a:pt x="131" y="8731"/>
                    <a:pt x="167" y="8791"/>
                  </a:cubicBezTo>
                  <a:cubicBezTo>
                    <a:pt x="251" y="8934"/>
                    <a:pt x="322" y="9053"/>
                    <a:pt x="310" y="9231"/>
                  </a:cubicBezTo>
                  <a:cubicBezTo>
                    <a:pt x="298" y="9981"/>
                    <a:pt x="691" y="10612"/>
                    <a:pt x="977" y="11255"/>
                  </a:cubicBezTo>
                  <a:cubicBezTo>
                    <a:pt x="1382" y="12148"/>
                    <a:pt x="2096" y="12815"/>
                    <a:pt x="2798" y="13482"/>
                  </a:cubicBezTo>
                  <a:cubicBezTo>
                    <a:pt x="3084" y="13768"/>
                    <a:pt x="3465" y="13934"/>
                    <a:pt x="3656" y="14279"/>
                  </a:cubicBezTo>
                  <a:cubicBezTo>
                    <a:pt x="3810" y="14541"/>
                    <a:pt x="4001" y="14732"/>
                    <a:pt x="4251" y="14875"/>
                  </a:cubicBezTo>
                  <a:cubicBezTo>
                    <a:pt x="4453" y="14982"/>
                    <a:pt x="4632" y="15137"/>
                    <a:pt x="4703" y="15363"/>
                  </a:cubicBezTo>
                  <a:cubicBezTo>
                    <a:pt x="4858" y="15803"/>
                    <a:pt x="4870" y="16268"/>
                    <a:pt x="4906" y="16744"/>
                  </a:cubicBezTo>
                  <a:cubicBezTo>
                    <a:pt x="4739" y="16946"/>
                    <a:pt x="5144" y="16923"/>
                    <a:pt x="5073" y="17018"/>
                  </a:cubicBezTo>
                  <a:cubicBezTo>
                    <a:pt x="4882" y="17304"/>
                    <a:pt x="5120" y="17542"/>
                    <a:pt x="5096" y="17816"/>
                  </a:cubicBezTo>
                  <a:cubicBezTo>
                    <a:pt x="5061" y="18316"/>
                    <a:pt x="5287" y="18828"/>
                    <a:pt x="5656" y="19149"/>
                  </a:cubicBezTo>
                  <a:cubicBezTo>
                    <a:pt x="6401" y="19780"/>
                    <a:pt x="7356" y="19936"/>
                    <a:pt x="8298" y="19936"/>
                  </a:cubicBezTo>
                  <a:cubicBezTo>
                    <a:pt x="8334" y="19936"/>
                    <a:pt x="8370" y="19935"/>
                    <a:pt x="8406" y="19935"/>
                  </a:cubicBezTo>
                  <a:cubicBezTo>
                    <a:pt x="8990" y="19935"/>
                    <a:pt x="9573" y="19709"/>
                    <a:pt x="10121" y="19471"/>
                  </a:cubicBezTo>
                  <a:cubicBezTo>
                    <a:pt x="10252" y="19411"/>
                    <a:pt x="10347" y="19328"/>
                    <a:pt x="10430" y="19221"/>
                  </a:cubicBezTo>
                  <a:cubicBezTo>
                    <a:pt x="10621" y="18982"/>
                    <a:pt x="10847" y="18768"/>
                    <a:pt x="11085" y="18566"/>
                  </a:cubicBezTo>
                  <a:cubicBezTo>
                    <a:pt x="11323" y="18363"/>
                    <a:pt x="11609" y="18113"/>
                    <a:pt x="11609" y="17804"/>
                  </a:cubicBezTo>
                  <a:cubicBezTo>
                    <a:pt x="11609" y="17232"/>
                    <a:pt x="11514" y="16649"/>
                    <a:pt x="11442" y="16077"/>
                  </a:cubicBezTo>
                  <a:cubicBezTo>
                    <a:pt x="11430" y="15934"/>
                    <a:pt x="11514" y="15792"/>
                    <a:pt x="11371" y="15637"/>
                  </a:cubicBezTo>
                  <a:cubicBezTo>
                    <a:pt x="11204" y="15446"/>
                    <a:pt x="11454" y="15065"/>
                    <a:pt x="11121" y="14899"/>
                  </a:cubicBezTo>
                  <a:cubicBezTo>
                    <a:pt x="11300" y="14660"/>
                    <a:pt x="11145" y="14375"/>
                    <a:pt x="11085" y="14232"/>
                  </a:cubicBezTo>
                  <a:cubicBezTo>
                    <a:pt x="10907" y="13851"/>
                    <a:pt x="10954" y="13648"/>
                    <a:pt x="11240" y="13375"/>
                  </a:cubicBezTo>
                  <a:cubicBezTo>
                    <a:pt x="11681" y="12958"/>
                    <a:pt x="11907" y="12422"/>
                    <a:pt x="12133" y="11863"/>
                  </a:cubicBezTo>
                  <a:cubicBezTo>
                    <a:pt x="12454" y="11065"/>
                    <a:pt x="12859" y="10291"/>
                    <a:pt x="13002" y="9422"/>
                  </a:cubicBezTo>
                  <a:cubicBezTo>
                    <a:pt x="13145" y="8469"/>
                    <a:pt x="13443" y="7552"/>
                    <a:pt x="13395" y="6564"/>
                  </a:cubicBezTo>
                  <a:cubicBezTo>
                    <a:pt x="13371" y="6076"/>
                    <a:pt x="13312" y="5600"/>
                    <a:pt x="13264" y="5112"/>
                  </a:cubicBezTo>
                  <a:cubicBezTo>
                    <a:pt x="13216" y="4671"/>
                    <a:pt x="12954" y="4314"/>
                    <a:pt x="12788" y="3945"/>
                  </a:cubicBezTo>
                  <a:cubicBezTo>
                    <a:pt x="12597" y="3552"/>
                    <a:pt x="12466" y="3088"/>
                    <a:pt x="12038" y="2766"/>
                  </a:cubicBezTo>
                  <a:cubicBezTo>
                    <a:pt x="11633" y="2457"/>
                    <a:pt x="11454" y="1909"/>
                    <a:pt x="11038" y="1552"/>
                  </a:cubicBezTo>
                  <a:cubicBezTo>
                    <a:pt x="10740" y="1302"/>
                    <a:pt x="10442" y="1052"/>
                    <a:pt x="10133" y="814"/>
                  </a:cubicBezTo>
                  <a:cubicBezTo>
                    <a:pt x="9359" y="171"/>
                    <a:pt x="8406" y="99"/>
                    <a:pt x="7490" y="28"/>
                  </a:cubicBezTo>
                  <a:cubicBezTo>
                    <a:pt x="7251" y="13"/>
                    <a:pt x="7006" y="0"/>
                    <a:pt x="6759" y="0"/>
                  </a:cubicBezTo>
                  <a:close/>
                </a:path>
              </a:pathLst>
            </a:custGeom>
            <a:solidFill>
              <a:srgbClr val="CB3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30" name="Google Shape;730;p29">
              <a:extLst>
                <a:ext uri="{FF2B5EF4-FFF2-40B4-BE49-F238E27FC236}">
                  <a16:creationId xmlns:a16="http://schemas.microsoft.com/office/drawing/2014/main" id="{80DD1F0F-2458-BC35-4DA9-20C9280DEB4B}"/>
                </a:ext>
              </a:extLst>
            </p:cNvPr>
            <p:cNvSpPr/>
            <p:nvPr/>
          </p:nvSpPr>
          <p:spPr>
            <a:xfrm>
              <a:off x="5325489" y="1568738"/>
              <a:ext cx="22182" cy="77655"/>
            </a:xfrm>
            <a:custGeom>
              <a:avLst/>
              <a:gdLst/>
              <a:ahLst/>
              <a:cxnLst/>
              <a:rect l="l" t="t" r="r" b="b"/>
              <a:pathLst>
                <a:path w="1120" h="3921" extrusionOk="0">
                  <a:moveTo>
                    <a:pt x="215" y="1"/>
                  </a:moveTo>
                  <a:cubicBezTo>
                    <a:pt x="143" y="96"/>
                    <a:pt x="0" y="167"/>
                    <a:pt x="36" y="322"/>
                  </a:cubicBezTo>
                  <a:cubicBezTo>
                    <a:pt x="72" y="453"/>
                    <a:pt x="12" y="572"/>
                    <a:pt x="24" y="715"/>
                  </a:cubicBezTo>
                  <a:cubicBezTo>
                    <a:pt x="84" y="1251"/>
                    <a:pt x="120" y="1798"/>
                    <a:pt x="167" y="2287"/>
                  </a:cubicBezTo>
                  <a:cubicBezTo>
                    <a:pt x="167" y="2882"/>
                    <a:pt x="334" y="3382"/>
                    <a:pt x="608" y="3834"/>
                  </a:cubicBezTo>
                  <a:cubicBezTo>
                    <a:pt x="645" y="3887"/>
                    <a:pt x="725" y="3920"/>
                    <a:pt x="782" y="3920"/>
                  </a:cubicBezTo>
                  <a:cubicBezTo>
                    <a:pt x="816" y="3920"/>
                    <a:pt x="841" y="3909"/>
                    <a:pt x="846" y="3882"/>
                  </a:cubicBezTo>
                  <a:cubicBezTo>
                    <a:pt x="870" y="3668"/>
                    <a:pt x="1120" y="3572"/>
                    <a:pt x="1060" y="3322"/>
                  </a:cubicBezTo>
                  <a:cubicBezTo>
                    <a:pt x="822" y="2346"/>
                    <a:pt x="834" y="1346"/>
                    <a:pt x="608" y="370"/>
                  </a:cubicBezTo>
                  <a:cubicBezTo>
                    <a:pt x="548" y="108"/>
                    <a:pt x="262" y="203"/>
                    <a:pt x="215" y="1"/>
                  </a:cubicBezTo>
                  <a:close/>
                </a:path>
              </a:pathLst>
            </a:custGeom>
            <a:solidFill>
              <a:srgbClr val="CB3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31" name="Google Shape;731;p29">
              <a:extLst>
                <a:ext uri="{FF2B5EF4-FFF2-40B4-BE49-F238E27FC236}">
                  <a16:creationId xmlns:a16="http://schemas.microsoft.com/office/drawing/2014/main" id="{337B65DF-8555-EB4B-C95F-2D02EAF806BD}"/>
                </a:ext>
              </a:extLst>
            </p:cNvPr>
            <p:cNvSpPr/>
            <p:nvPr/>
          </p:nvSpPr>
          <p:spPr>
            <a:xfrm>
              <a:off x="5220081" y="1933781"/>
              <a:ext cx="37986" cy="70050"/>
            </a:xfrm>
            <a:custGeom>
              <a:avLst/>
              <a:gdLst/>
              <a:ahLst/>
              <a:cxnLst/>
              <a:rect l="l" t="t" r="r" b="b"/>
              <a:pathLst>
                <a:path w="1918" h="3537" extrusionOk="0">
                  <a:moveTo>
                    <a:pt x="1536" y="0"/>
                  </a:moveTo>
                  <a:cubicBezTo>
                    <a:pt x="1120" y="155"/>
                    <a:pt x="965" y="548"/>
                    <a:pt x="810" y="858"/>
                  </a:cubicBezTo>
                  <a:cubicBezTo>
                    <a:pt x="643" y="1203"/>
                    <a:pt x="465" y="1572"/>
                    <a:pt x="346" y="1953"/>
                  </a:cubicBezTo>
                  <a:cubicBezTo>
                    <a:pt x="227" y="2322"/>
                    <a:pt x="119" y="2703"/>
                    <a:pt x="36" y="3096"/>
                  </a:cubicBezTo>
                  <a:cubicBezTo>
                    <a:pt x="0" y="3263"/>
                    <a:pt x="72" y="3453"/>
                    <a:pt x="227" y="3525"/>
                  </a:cubicBezTo>
                  <a:cubicBezTo>
                    <a:pt x="246" y="3533"/>
                    <a:pt x="266" y="3536"/>
                    <a:pt x="285" y="3536"/>
                  </a:cubicBezTo>
                  <a:cubicBezTo>
                    <a:pt x="406" y="3536"/>
                    <a:pt x="514" y="3392"/>
                    <a:pt x="524" y="3310"/>
                  </a:cubicBezTo>
                  <a:cubicBezTo>
                    <a:pt x="572" y="3025"/>
                    <a:pt x="822" y="2870"/>
                    <a:pt x="870" y="2572"/>
                  </a:cubicBezTo>
                  <a:cubicBezTo>
                    <a:pt x="917" y="2274"/>
                    <a:pt x="1072" y="1965"/>
                    <a:pt x="1227" y="1703"/>
                  </a:cubicBezTo>
                  <a:cubicBezTo>
                    <a:pt x="1536" y="1155"/>
                    <a:pt x="1917" y="655"/>
                    <a:pt x="1536" y="0"/>
                  </a:cubicBezTo>
                  <a:close/>
                </a:path>
              </a:pathLst>
            </a:custGeom>
            <a:solidFill>
              <a:srgbClr val="CB3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32" name="Google Shape;732;p29">
              <a:extLst>
                <a:ext uri="{FF2B5EF4-FFF2-40B4-BE49-F238E27FC236}">
                  <a16:creationId xmlns:a16="http://schemas.microsoft.com/office/drawing/2014/main" id="{BBCAA731-0C5B-0879-370F-1D56E2482DA0}"/>
                </a:ext>
              </a:extLst>
            </p:cNvPr>
            <p:cNvSpPr/>
            <p:nvPr/>
          </p:nvSpPr>
          <p:spPr>
            <a:xfrm>
              <a:off x="5483957" y="1907222"/>
              <a:ext cx="46463" cy="59989"/>
            </a:xfrm>
            <a:custGeom>
              <a:avLst/>
              <a:gdLst/>
              <a:ahLst/>
              <a:cxnLst/>
              <a:rect l="l" t="t" r="r" b="b"/>
              <a:pathLst>
                <a:path w="2346" h="3029" extrusionOk="0">
                  <a:moveTo>
                    <a:pt x="457" y="1"/>
                  </a:moveTo>
                  <a:cubicBezTo>
                    <a:pt x="359" y="1"/>
                    <a:pt x="244" y="41"/>
                    <a:pt x="167" y="127"/>
                  </a:cubicBezTo>
                  <a:cubicBezTo>
                    <a:pt x="0" y="306"/>
                    <a:pt x="179" y="436"/>
                    <a:pt x="227" y="591"/>
                  </a:cubicBezTo>
                  <a:cubicBezTo>
                    <a:pt x="608" y="1520"/>
                    <a:pt x="1358" y="2175"/>
                    <a:pt x="1941" y="2949"/>
                  </a:cubicBezTo>
                  <a:cubicBezTo>
                    <a:pt x="1984" y="3008"/>
                    <a:pt x="2028" y="3029"/>
                    <a:pt x="2067" y="3029"/>
                  </a:cubicBezTo>
                  <a:cubicBezTo>
                    <a:pt x="2148" y="3029"/>
                    <a:pt x="2215" y="2941"/>
                    <a:pt x="2239" y="2901"/>
                  </a:cubicBezTo>
                  <a:cubicBezTo>
                    <a:pt x="2346" y="2722"/>
                    <a:pt x="2108" y="2532"/>
                    <a:pt x="2203" y="2330"/>
                  </a:cubicBezTo>
                  <a:cubicBezTo>
                    <a:pt x="1965" y="2246"/>
                    <a:pt x="1965" y="1996"/>
                    <a:pt x="1894" y="1830"/>
                  </a:cubicBezTo>
                  <a:cubicBezTo>
                    <a:pt x="1810" y="1639"/>
                    <a:pt x="1703" y="1460"/>
                    <a:pt x="1608" y="1282"/>
                  </a:cubicBezTo>
                  <a:cubicBezTo>
                    <a:pt x="1501" y="1091"/>
                    <a:pt x="1239" y="996"/>
                    <a:pt x="1143" y="722"/>
                  </a:cubicBezTo>
                  <a:cubicBezTo>
                    <a:pt x="1096" y="579"/>
                    <a:pt x="1024" y="377"/>
                    <a:pt x="893" y="234"/>
                  </a:cubicBezTo>
                  <a:cubicBezTo>
                    <a:pt x="834" y="317"/>
                    <a:pt x="893" y="425"/>
                    <a:pt x="751" y="484"/>
                  </a:cubicBezTo>
                  <a:cubicBezTo>
                    <a:pt x="739" y="270"/>
                    <a:pt x="739" y="55"/>
                    <a:pt x="524" y="8"/>
                  </a:cubicBezTo>
                  <a:cubicBezTo>
                    <a:pt x="503" y="3"/>
                    <a:pt x="480" y="1"/>
                    <a:pt x="457" y="1"/>
                  </a:cubicBezTo>
                  <a:close/>
                </a:path>
              </a:pathLst>
            </a:custGeom>
            <a:solidFill>
              <a:srgbClr val="CB3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33" name="Google Shape;733;p29">
              <a:extLst>
                <a:ext uri="{FF2B5EF4-FFF2-40B4-BE49-F238E27FC236}">
                  <a16:creationId xmlns:a16="http://schemas.microsoft.com/office/drawing/2014/main" id="{DEA2102B-650E-3F16-A580-24DD9E6BD0BC}"/>
                </a:ext>
              </a:extLst>
            </p:cNvPr>
            <p:cNvSpPr/>
            <p:nvPr/>
          </p:nvSpPr>
          <p:spPr>
            <a:xfrm>
              <a:off x="5270309" y="1610034"/>
              <a:ext cx="37273" cy="50681"/>
            </a:xfrm>
            <a:custGeom>
              <a:avLst/>
              <a:gdLst/>
              <a:ahLst/>
              <a:cxnLst/>
              <a:rect l="l" t="t" r="r" b="b"/>
              <a:pathLst>
                <a:path w="1882" h="2559" extrusionOk="0">
                  <a:moveTo>
                    <a:pt x="324" y="1"/>
                  </a:moveTo>
                  <a:cubicBezTo>
                    <a:pt x="289" y="1"/>
                    <a:pt x="246" y="17"/>
                    <a:pt x="191" y="59"/>
                  </a:cubicBezTo>
                  <a:cubicBezTo>
                    <a:pt x="0" y="202"/>
                    <a:pt x="131" y="368"/>
                    <a:pt x="167" y="547"/>
                  </a:cubicBezTo>
                  <a:cubicBezTo>
                    <a:pt x="298" y="1106"/>
                    <a:pt x="620" y="1571"/>
                    <a:pt x="905" y="2035"/>
                  </a:cubicBezTo>
                  <a:cubicBezTo>
                    <a:pt x="1060" y="2273"/>
                    <a:pt x="1227" y="2523"/>
                    <a:pt x="1465" y="2559"/>
                  </a:cubicBezTo>
                  <a:cubicBezTo>
                    <a:pt x="1846" y="2559"/>
                    <a:pt x="1882" y="2499"/>
                    <a:pt x="1751" y="2226"/>
                  </a:cubicBezTo>
                  <a:cubicBezTo>
                    <a:pt x="1632" y="1999"/>
                    <a:pt x="1560" y="1749"/>
                    <a:pt x="1453" y="1523"/>
                  </a:cubicBezTo>
                  <a:cubicBezTo>
                    <a:pt x="1358" y="1345"/>
                    <a:pt x="1179" y="1345"/>
                    <a:pt x="1132" y="1202"/>
                  </a:cubicBezTo>
                  <a:cubicBezTo>
                    <a:pt x="1060" y="987"/>
                    <a:pt x="715" y="368"/>
                    <a:pt x="548" y="237"/>
                  </a:cubicBezTo>
                  <a:cubicBezTo>
                    <a:pt x="466" y="182"/>
                    <a:pt x="440" y="1"/>
                    <a:pt x="324" y="1"/>
                  </a:cubicBezTo>
                  <a:close/>
                </a:path>
              </a:pathLst>
            </a:custGeom>
            <a:solidFill>
              <a:srgbClr val="CB3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34" name="Google Shape;734;p29">
              <a:extLst>
                <a:ext uri="{FF2B5EF4-FFF2-40B4-BE49-F238E27FC236}">
                  <a16:creationId xmlns:a16="http://schemas.microsoft.com/office/drawing/2014/main" id="{60899B99-62DE-5C3A-63CB-7B54C715402A}"/>
                </a:ext>
              </a:extLst>
            </p:cNvPr>
            <p:cNvSpPr/>
            <p:nvPr/>
          </p:nvSpPr>
          <p:spPr>
            <a:xfrm>
              <a:off x="5373598" y="1592030"/>
              <a:ext cx="20300" cy="55494"/>
            </a:xfrm>
            <a:custGeom>
              <a:avLst/>
              <a:gdLst/>
              <a:ahLst/>
              <a:cxnLst/>
              <a:rect l="l" t="t" r="r" b="b"/>
              <a:pathLst>
                <a:path w="1025" h="2802" extrusionOk="0">
                  <a:moveTo>
                    <a:pt x="752" y="0"/>
                  </a:moveTo>
                  <a:cubicBezTo>
                    <a:pt x="729" y="0"/>
                    <a:pt x="705" y="1"/>
                    <a:pt x="679" y="3"/>
                  </a:cubicBezTo>
                  <a:cubicBezTo>
                    <a:pt x="453" y="27"/>
                    <a:pt x="381" y="194"/>
                    <a:pt x="322" y="349"/>
                  </a:cubicBezTo>
                  <a:cubicBezTo>
                    <a:pt x="119" y="920"/>
                    <a:pt x="84" y="1515"/>
                    <a:pt x="0" y="2194"/>
                  </a:cubicBezTo>
                  <a:cubicBezTo>
                    <a:pt x="12" y="2265"/>
                    <a:pt x="36" y="2420"/>
                    <a:pt x="96" y="2563"/>
                  </a:cubicBezTo>
                  <a:cubicBezTo>
                    <a:pt x="119" y="2646"/>
                    <a:pt x="48" y="2801"/>
                    <a:pt x="227" y="2801"/>
                  </a:cubicBezTo>
                  <a:cubicBezTo>
                    <a:pt x="232" y="2802"/>
                    <a:pt x="238" y="2802"/>
                    <a:pt x="243" y="2802"/>
                  </a:cubicBezTo>
                  <a:cubicBezTo>
                    <a:pt x="358" y="2802"/>
                    <a:pt x="360" y="2680"/>
                    <a:pt x="417" y="2623"/>
                  </a:cubicBezTo>
                  <a:cubicBezTo>
                    <a:pt x="655" y="2384"/>
                    <a:pt x="631" y="2051"/>
                    <a:pt x="703" y="1753"/>
                  </a:cubicBezTo>
                  <a:cubicBezTo>
                    <a:pt x="834" y="1253"/>
                    <a:pt x="1024" y="765"/>
                    <a:pt x="953" y="218"/>
                  </a:cubicBezTo>
                  <a:cubicBezTo>
                    <a:pt x="933" y="37"/>
                    <a:pt x="870" y="0"/>
                    <a:pt x="752" y="0"/>
                  </a:cubicBezTo>
                  <a:close/>
                </a:path>
              </a:pathLst>
            </a:custGeom>
            <a:solidFill>
              <a:srgbClr val="CB3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35" name="Google Shape;735;p29">
              <a:extLst>
                <a:ext uri="{FF2B5EF4-FFF2-40B4-BE49-F238E27FC236}">
                  <a16:creationId xmlns:a16="http://schemas.microsoft.com/office/drawing/2014/main" id="{0F9B3D50-F038-9821-D46B-6099F32A7AAE}"/>
                </a:ext>
              </a:extLst>
            </p:cNvPr>
            <p:cNvSpPr/>
            <p:nvPr/>
          </p:nvSpPr>
          <p:spPr>
            <a:xfrm>
              <a:off x="5508952" y="1880959"/>
              <a:ext cx="49295" cy="30718"/>
            </a:xfrm>
            <a:custGeom>
              <a:avLst/>
              <a:gdLst/>
              <a:ahLst/>
              <a:cxnLst/>
              <a:rect l="l" t="t" r="r" b="b"/>
              <a:pathLst>
                <a:path w="2489" h="1551" extrusionOk="0">
                  <a:moveTo>
                    <a:pt x="358" y="0"/>
                  </a:moveTo>
                  <a:cubicBezTo>
                    <a:pt x="167" y="12"/>
                    <a:pt x="96" y="119"/>
                    <a:pt x="60" y="262"/>
                  </a:cubicBezTo>
                  <a:cubicBezTo>
                    <a:pt x="1" y="453"/>
                    <a:pt x="108" y="596"/>
                    <a:pt x="262" y="703"/>
                  </a:cubicBezTo>
                  <a:cubicBezTo>
                    <a:pt x="405" y="786"/>
                    <a:pt x="560" y="858"/>
                    <a:pt x="727" y="917"/>
                  </a:cubicBezTo>
                  <a:cubicBezTo>
                    <a:pt x="1155" y="1096"/>
                    <a:pt x="1513" y="1405"/>
                    <a:pt x="1989" y="1524"/>
                  </a:cubicBezTo>
                  <a:cubicBezTo>
                    <a:pt x="2052" y="1542"/>
                    <a:pt x="2107" y="1550"/>
                    <a:pt x="2155" y="1550"/>
                  </a:cubicBezTo>
                  <a:cubicBezTo>
                    <a:pt x="2333" y="1550"/>
                    <a:pt x="2413" y="1439"/>
                    <a:pt x="2441" y="1298"/>
                  </a:cubicBezTo>
                  <a:cubicBezTo>
                    <a:pt x="2489" y="1096"/>
                    <a:pt x="2287" y="953"/>
                    <a:pt x="2096" y="905"/>
                  </a:cubicBezTo>
                  <a:cubicBezTo>
                    <a:pt x="1846" y="834"/>
                    <a:pt x="1679" y="643"/>
                    <a:pt x="1465" y="524"/>
                  </a:cubicBezTo>
                  <a:cubicBezTo>
                    <a:pt x="1096" y="346"/>
                    <a:pt x="727" y="179"/>
                    <a:pt x="358" y="0"/>
                  </a:cubicBezTo>
                  <a:close/>
                </a:path>
              </a:pathLst>
            </a:custGeom>
            <a:solidFill>
              <a:srgbClr val="CB3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36" name="Google Shape;736;p29">
              <a:extLst>
                <a:ext uri="{FF2B5EF4-FFF2-40B4-BE49-F238E27FC236}">
                  <a16:creationId xmlns:a16="http://schemas.microsoft.com/office/drawing/2014/main" id="{8C9408BD-5EA0-D238-3B12-9BFA8BC0ED86}"/>
                </a:ext>
              </a:extLst>
            </p:cNvPr>
            <p:cNvSpPr/>
            <p:nvPr/>
          </p:nvSpPr>
          <p:spPr>
            <a:xfrm>
              <a:off x="5505645" y="1844694"/>
              <a:ext cx="48601" cy="15765"/>
            </a:xfrm>
            <a:custGeom>
              <a:avLst/>
              <a:gdLst/>
              <a:ahLst/>
              <a:cxnLst/>
              <a:rect l="l" t="t" r="r" b="b"/>
              <a:pathLst>
                <a:path w="2454" h="796" extrusionOk="0">
                  <a:moveTo>
                    <a:pt x="1412" y="0"/>
                  </a:moveTo>
                  <a:cubicBezTo>
                    <a:pt x="1072" y="0"/>
                    <a:pt x="733" y="52"/>
                    <a:pt x="394" y="93"/>
                  </a:cubicBezTo>
                  <a:cubicBezTo>
                    <a:pt x="251" y="105"/>
                    <a:pt x="1" y="176"/>
                    <a:pt x="60" y="260"/>
                  </a:cubicBezTo>
                  <a:cubicBezTo>
                    <a:pt x="178" y="447"/>
                    <a:pt x="133" y="796"/>
                    <a:pt x="472" y="796"/>
                  </a:cubicBezTo>
                  <a:cubicBezTo>
                    <a:pt x="477" y="796"/>
                    <a:pt x="483" y="796"/>
                    <a:pt x="489" y="796"/>
                  </a:cubicBezTo>
                  <a:cubicBezTo>
                    <a:pt x="906" y="796"/>
                    <a:pt x="1334" y="796"/>
                    <a:pt x="1739" y="676"/>
                  </a:cubicBezTo>
                  <a:cubicBezTo>
                    <a:pt x="1798" y="718"/>
                    <a:pt x="1847" y="735"/>
                    <a:pt x="1891" y="735"/>
                  </a:cubicBezTo>
                  <a:cubicBezTo>
                    <a:pt x="2033" y="735"/>
                    <a:pt x="2112" y="561"/>
                    <a:pt x="2239" y="534"/>
                  </a:cubicBezTo>
                  <a:cubicBezTo>
                    <a:pt x="2346" y="510"/>
                    <a:pt x="2454" y="426"/>
                    <a:pt x="2418" y="272"/>
                  </a:cubicBezTo>
                  <a:cubicBezTo>
                    <a:pt x="2394" y="129"/>
                    <a:pt x="2275" y="153"/>
                    <a:pt x="2180" y="117"/>
                  </a:cubicBezTo>
                  <a:cubicBezTo>
                    <a:pt x="1924" y="30"/>
                    <a:pt x="1668" y="0"/>
                    <a:pt x="1412" y="0"/>
                  </a:cubicBezTo>
                  <a:close/>
                </a:path>
              </a:pathLst>
            </a:custGeom>
            <a:solidFill>
              <a:srgbClr val="CB3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37" name="Google Shape;737;p29">
              <a:extLst>
                <a:ext uri="{FF2B5EF4-FFF2-40B4-BE49-F238E27FC236}">
                  <a16:creationId xmlns:a16="http://schemas.microsoft.com/office/drawing/2014/main" id="{BB5F1838-9997-BA62-4DDE-7B6DD11DECE6}"/>
                </a:ext>
              </a:extLst>
            </p:cNvPr>
            <p:cNvSpPr/>
            <p:nvPr/>
          </p:nvSpPr>
          <p:spPr>
            <a:xfrm>
              <a:off x="5190134" y="1913956"/>
              <a:ext cx="40343" cy="35906"/>
            </a:xfrm>
            <a:custGeom>
              <a:avLst/>
              <a:gdLst/>
              <a:ahLst/>
              <a:cxnLst/>
              <a:rect l="l" t="t" r="r" b="b"/>
              <a:pathLst>
                <a:path w="2037" h="1813" extrusionOk="0">
                  <a:moveTo>
                    <a:pt x="1936" y="1"/>
                  </a:moveTo>
                  <a:cubicBezTo>
                    <a:pt x="1875" y="1"/>
                    <a:pt x="1783" y="63"/>
                    <a:pt x="1713" y="63"/>
                  </a:cubicBezTo>
                  <a:cubicBezTo>
                    <a:pt x="1705" y="63"/>
                    <a:pt x="1698" y="62"/>
                    <a:pt x="1691" y="61"/>
                  </a:cubicBezTo>
                  <a:cubicBezTo>
                    <a:pt x="1667" y="49"/>
                    <a:pt x="1643" y="49"/>
                    <a:pt x="1608" y="49"/>
                  </a:cubicBezTo>
                  <a:cubicBezTo>
                    <a:pt x="1564" y="23"/>
                    <a:pt x="1521" y="11"/>
                    <a:pt x="1480" y="11"/>
                  </a:cubicBezTo>
                  <a:cubicBezTo>
                    <a:pt x="1408" y="11"/>
                    <a:pt x="1344" y="48"/>
                    <a:pt x="1298" y="108"/>
                  </a:cubicBezTo>
                  <a:cubicBezTo>
                    <a:pt x="893" y="549"/>
                    <a:pt x="405" y="906"/>
                    <a:pt x="107" y="1454"/>
                  </a:cubicBezTo>
                  <a:cubicBezTo>
                    <a:pt x="0" y="1644"/>
                    <a:pt x="274" y="1620"/>
                    <a:pt x="227" y="1775"/>
                  </a:cubicBezTo>
                  <a:cubicBezTo>
                    <a:pt x="221" y="1798"/>
                    <a:pt x="253" y="1813"/>
                    <a:pt x="294" y="1813"/>
                  </a:cubicBezTo>
                  <a:cubicBezTo>
                    <a:pt x="338" y="1813"/>
                    <a:pt x="392" y="1795"/>
                    <a:pt x="417" y="1751"/>
                  </a:cubicBezTo>
                  <a:cubicBezTo>
                    <a:pt x="608" y="1466"/>
                    <a:pt x="965" y="1418"/>
                    <a:pt x="1203" y="1132"/>
                  </a:cubicBezTo>
                  <a:cubicBezTo>
                    <a:pt x="1370" y="942"/>
                    <a:pt x="1489" y="561"/>
                    <a:pt x="1870" y="525"/>
                  </a:cubicBezTo>
                  <a:cubicBezTo>
                    <a:pt x="1941" y="513"/>
                    <a:pt x="2036" y="216"/>
                    <a:pt x="2001" y="73"/>
                  </a:cubicBezTo>
                  <a:cubicBezTo>
                    <a:pt x="1993" y="18"/>
                    <a:pt x="1969" y="1"/>
                    <a:pt x="1936" y="1"/>
                  </a:cubicBezTo>
                  <a:close/>
                </a:path>
              </a:pathLst>
            </a:custGeom>
            <a:solidFill>
              <a:srgbClr val="CB3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738" name="Google Shape;738;p29">
            <a:extLst>
              <a:ext uri="{FF2B5EF4-FFF2-40B4-BE49-F238E27FC236}">
                <a16:creationId xmlns:a16="http://schemas.microsoft.com/office/drawing/2014/main" id="{1CCA079C-3F5A-EF4A-13A6-BA2487B34BB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9700" y="2487831"/>
            <a:ext cx="3035863" cy="4109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29">
            <a:extLst>
              <a:ext uri="{FF2B5EF4-FFF2-40B4-BE49-F238E27FC236}">
                <a16:creationId xmlns:a16="http://schemas.microsoft.com/office/drawing/2014/main" id="{51286D73-BD0E-3A4A-CC98-9DF771DE68F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19823" y="1893576"/>
            <a:ext cx="2571843" cy="415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29">
            <a:extLst>
              <a:ext uri="{FF2B5EF4-FFF2-40B4-BE49-F238E27FC236}">
                <a16:creationId xmlns:a16="http://schemas.microsoft.com/office/drawing/2014/main" id="{D7089902-53A3-FBC0-F806-20D1DECE255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40692" y="1743763"/>
            <a:ext cx="2846851" cy="796151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29">
            <a:extLst>
              <a:ext uri="{FF2B5EF4-FFF2-40B4-BE49-F238E27FC236}">
                <a16:creationId xmlns:a16="http://schemas.microsoft.com/office/drawing/2014/main" id="{C10FDC36-AEBA-F1DD-99E5-743AC7B93163}"/>
              </a:ext>
            </a:extLst>
          </p:cNvPr>
          <p:cNvSpPr txBox="1"/>
          <p:nvPr/>
        </p:nvSpPr>
        <p:spPr>
          <a:xfrm>
            <a:off x="6794945" y="1940077"/>
            <a:ext cx="1599830" cy="322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OPPORTUNITIES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744" name="Google Shape;744;p29">
            <a:extLst>
              <a:ext uri="{FF2B5EF4-FFF2-40B4-BE49-F238E27FC236}">
                <a16:creationId xmlns:a16="http://schemas.microsoft.com/office/drawing/2014/main" id="{14A363C8-2702-A045-6B30-2B4548B9C984}"/>
              </a:ext>
            </a:extLst>
          </p:cNvPr>
          <p:cNvGrpSpPr/>
          <p:nvPr/>
        </p:nvGrpSpPr>
        <p:grpSpPr>
          <a:xfrm>
            <a:off x="10089667" y="1148096"/>
            <a:ext cx="1081050" cy="563920"/>
            <a:chOff x="7516566" y="1641597"/>
            <a:chExt cx="409150" cy="430280"/>
          </a:xfrm>
        </p:grpSpPr>
        <p:sp>
          <p:nvSpPr>
            <p:cNvPr id="745" name="Google Shape;745;p29">
              <a:extLst>
                <a:ext uri="{FF2B5EF4-FFF2-40B4-BE49-F238E27FC236}">
                  <a16:creationId xmlns:a16="http://schemas.microsoft.com/office/drawing/2014/main" id="{521B946B-BA03-5BE8-C7E4-8F0B7650C1B5}"/>
                </a:ext>
              </a:extLst>
            </p:cNvPr>
            <p:cNvSpPr/>
            <p:nvPr/>
          </p:nvSpPr>
          <p:spPr>
            <a:xfrm>
              <a:off x="7558297" y="1644231"/>
              <a:ext cx="354193" cy="321297"/>
            </a:xfrm>
            <a:custGeom>
              <a:avLst/>
              <a:gdLst/>
              <a:ahLst/>
              <a:cxnLst/>
              <a:rect l="l" t="t" r="r" b="b"/>
              <a:pathLst>
                <a:path w="17884" h="16223" extrusionOk="0">
                  <a:moveTo>
                    <a:pt x="9257" y="725"/>
                  </a:moveTo>
                  <a:cubicBezTo>
                    <a:pt x="9365" y="725"/>
                    <a:pt x="9463" y="781"/>
                    <a:pt x="9561" y="872"/>
                  </a:cubicBezTo>
                  <a:cubicBezTo>
                    <a:pt x="10085" y="1337"/>
                    <a:pt x="10633" y="1777"/>
                    <a:pt x="11002" y="2396"/>
                  </a:cubicBezTo>
                  <a:cubicBezTo>
                    <a:pt x="11228" y="2789"/>
                    <a:pt x="11407" y="3206"/>
                    <a:pt x="11752" y="3516"/>
                  </a:cubicBezTo>
                  <a:cubicBezTo>
                    <a:pt x="11907" y="3647"/>
                    <a:pt x="11954" y="3885"/>
                    <a:pt x="12014" y="4039"/>
                  </a:cubicBezTo>
                  <a:cubicBezTo>
                    <a:pt x="12109" y="4313"/>
                    <a:pt x="12335" y="4444"/>
                    <a:pt x="12455" y="4682"/>
                  </a:cubicBezTo>
                  <a:cubicBezTo>
                    <a:pt x="12824" y="5373"/>
                    <a:pt x="13228" y="6064"/>
                    <a:pt x="13633" y="6742"/>
                  </a:cubicBezTo>
                  <a:cubicBezTo>
                    <a:pt x="14002" y="7373"/>
                    <a:pt x="14371" y="8004"/>
                    <a:pt x="14705" y="8659"/>
                  </a:cubicBezTo>
                  <a:cubicBezTo>
                    <a:pt x="15122" y="9469"/>
                    <a:pt x="15622" y="10243"/>
                    <a:pt x="16003" y="11064"/>
                  </a:cubicBezTo>
                  <a:cubicBezTo>
                    <a:pt x="16253" y="11612"/>
                    <a:pt x="16515" y="12171"/>
                    <a:pt x="16646" y="12767"/>
                  </a:cubicBezTo>
                  <a:cubicBezTo>
                    <a:pt x="16717" y="13064"/>
                    <a:pt x="16824" y="13338"/>
                    <a:pt x="16896" y="13624"/>
                  </a:cubicBezTo>
                  <a:cubicBezTo>
                    <a:pt x="16991" y="13957"/>
                    <a:pt x="17062" y="14291"/>
                    <a:pt x="17146" y="14612"/>
                  </a:cubicBezTo>
                  <a:cubicBezTo>
                    <a:pt x="17217" y="14922"/>
                    <a:pt x="17003" y="14886"/>
                    <a:pt x="16824" y="14993"/>
                  </a:cubicBezTo>
                  <a:cubicBezTo>
                    <a:pt x="16674" y="15080"/>
                    <a:pt x="16511" y="15091"/>
                    <a:pt x="16348" y="15091"/>
                  </a:cubicBezTo>
                  <a:cubicBezTo>
                    <a:pt x="16288" y="15091"/>
                    <a:pt x="16228" y="15090"/>
                    <a:pt x="16169" y="15090"/>
                  </a:cubicBezTo>
                  <a:cubicBezTo>
                    <a:pt x="15966" y="15090"/>
                    <a:pt x="15768" y="15108"/>
                    <a:pt x="15598" y="15267"/>
                  </a:cubicBezTo>
                  <a:cubicBezTo>
                    <a:pt x="15570" y="15291"/>
                    <a:pt x="15530" y="15299"/>
                    <a:pt x="15485" y="15299"/>
                  </a:cubicBezTo>
                  <a:cubicBezTo>
                    <a:pt x="15394" y="15299"/>
                    <a:pt x="15280" y="15267"/>
                    <a:pt x="15193" y="15267"/>
                  </a:cubicBezTo>
                  <a:cubicBezTo>
                    <a:pt x="15110" y="15264"/>
                    <a:pt x="15026" y="15263"/>
                    <a:pt x="14943" y="15263"/>
                  </a:cubicBezTo>
                  <a:cubicBezTo>
                    <a:pt x="14170" y="15263"/>
                    <a:pt x="13402" y="15378"/>
                    <a:pt x="12630" y="15378"/>
                  </a:cubicBezTo>
                  <a:cubicBezTo>
                    <a:pt x="12476" y="15378"/>
                    <a:pt x="12323" y="15373"/>
                    <a:pt x="12169" y="15362"/>
                  </a:cubicBezTo>
                  <a:cubicBezTo>
                    <a:pt x="12089" y="15357"/>
                    <a:pt x="12008" y="15355"/>
                    <a:pt x="11928" y="15355"/>
                  </a:cubicBezTo>
                  <a:cubicBezTo>
                    <a:pt x="11541" y="15355"/>
                    <a:pt x="11152" y="15405"/>
                    <a:pt x="10759" y="15405"/>
                  </a:cubicBezTo>
                  <a:cubicBezTo>
                    <a:pt x="10677" y="15405"/>
                    <a:pt x="10596" y="15403"/>
                    <a:pt x="10514" y="15398"/>
                  </a:cubicBezTo>
                  <a:cubicBezTo>
                    <a:pt x="10495" y="15397"/>
                    <a:pt x="10475" y="15396"/>
                    <a:pt x="10455" y="15396"/>
                  </a:cubicBezTo>
                  <a:cubicBezTo>
                    <a:pt x="10287" y="15396"/>
                    <a:pt x="10087" y="15438"/>
                    <a:pt x="9907" y="15469"/>
                  </a:cubicBezTo>
                  <a:cubicBezTo>
                    <a:pt x="9787" y="15487"/>
                    <a:pt x="9667" y="15492"/>
                    <a:pt x="9547" y="15492"/>
                  </a:cubicBezTo>
                  <a:cubicBezTo>
                    <a:pt x="9352" y="15492"/>
                    <a:pt x="9157" y="15478"/>
                    <a:pt x="8962" y="15478"/>
                  </a:cubicBezTo>
                  <a:cubicBezTo>
                    <a:pt x="8860" y="15478"/>
                    <a:pt x="8758" y="15482"/>
                    <a:pt x="8656" y="15493"/>
                  </a:cubicBezTo>
                  <a:cubicBezTo>
                    <a:pt x="8596" y="15502"/>
                    <a:pt x="8534" y="15506"/>
                    <a:pt x="8471" y="15506"/>
                  </a:cubicBezTo>
                  <a:cubicBezTo>
                    <a:pt x="8247" y="15506"/>
                    <a:pt x="8010" y="15462"/>
                    <a:pt x="7782" y="15462"/>
                  </a:cubicBezTo>
                  <a:cubicBezTo>
                    <a:pt x="7732" y="15462"/>
                    <a:pt x="7682" y="15464"/>
                    <a:pt x="7632" y="15469"/>
                  </a:cubicBezTo>
                  <a:cubicBezTo>
                    <a:pt x="7396" y="15491"/>
                    <a:pt x="7161" y="15498"/>
                    <a:pt x="6927" y="15498"/>
                  </a:cubicBezTo>
                  <a:cubicBezTo>
                    <a:pt x="6500" y="15498"/>
                    <a:pt x="6074" y="15473"/>
                    <a:pt x="5644" y="15458"/>
                  </a:cubicBezTo>
                  <a:cubicBezTo>
                    <a:pt x="4965" y="15434"/>
                    <a:pt x="4275" y="15493"/>
                    <a:pt x="3608" y="15327"/>
                  </a:cubicBezTo>
                  <a:cubicBezTo>
                    <a:pt x="3370" y="15267"/>
                    <a:pt x="3120" y="15219"/>
                    <a:pt x="2894" y="15184"/>
                  </a:cubicBezTo>
                  <a:cubicBezTo>
                    <a:pt x="2513" y="15136"/>
                    <a:pt x="2144" y="15041"/>
                    <a:pt x="1763" y="14981"/>
                  </a:cubicBezTo>
                  <a:cubicBezTo>
                    <a:pt x="858" y="14838"/>
                    <a:pt x="644" y="14065"/>
                    <a:pt x="894" y="13326"/>
                  </a:cubicBezTo>
                  <a:cubicBezTo>
                    <a:pt x="1096" y="12719"/>
                    <a:pt x="1394" y="12171"/>
                    <a:pt x="1644" y="11588"/>
                  </a:cubicBezTo>
                  <a:cubicBezTo>
                    <a:pt x="1870" y="11064"/>
                    <a:pt x="2191" y="10564"/>
                    <a:pt x="2418" y="10028"/>
                  </a:cubicBezTo>
                  <a:cubicBezTo>
                    <a:pt x="2596" y="9588"/>
                    <a:pt x="2930" y="9231"/>
                    <a:pt x="3037" y="8754"/>
                  </a:cubicBezTo>
                  <a:cubicBezTo>
                    <a:pt x="3108" y="8457"/>
                    <a:pt x="3418" y="8326"/>
                    <a:pt x="3513" y="8028"/>
                  </a:cubicBezTo>
                  <a:cubicBezTo>
                    <a:pt x="3906" y="6885"/>
                    <a:pt x="4656" y="5933"/>
                    <a:pt x="5204" y="4873"/>
                  </a:cubicBezTo>
                  <a:cubicBezTo>
                    <a:pt x="5418" y="4456"/>
                    <a:pt x="5847" y="4159"/>
                    <a:pt x="6108" y="3742"/>
                  </a:cubicBezTo>
                  <a:cubicBezTo>
                    <a:pt x="6478" y="3170"/>
                    <a:pt x="7013" y="2718"/>
                    <a:pt x="7478" y="2218"/>
                  </a:cubicBezTo>
                  <a:cubicBezTo>
                    <a:pt x="7942" y="1718"/>
                    <a:pt x="8418" y="1253"/>
                    <a:pt x="8966" y="849"/>
                  </a:cubicBezTo>
                  <a:cubicBezTo>
                    <a:pt x="9073" y="763"/>
                    <a:pt x="9169" y="725"/>
                    <a:pt x="9257" y="725"/>
                  </a:cubicBezTo>
                  <a:close/>
                  <a:moveTo>
                    <a:pt x="9125" y="1"/>
                  </a:moveTo>
                  <a:cubicBezTo>
                    <a:pt x="8851" y="1"/>
                    <a:pt x="8554" y="98"/>
                    <a:pt x="8430" y="277"/>
                  </a:cubicBezTo>
                  <a:cubicBezTo>
                    <a:pt x="8275" y="503"/>
                    <a:pt x="7966" y="551"/>
                    <a:pt x="7894" y="813"/>
                  </a:cubicBezTo>
                  <a:cubicBezTo>
                    <a:pt x="7823" y="1134"/>
                    <a:pt x="7418" y="1087"/>
                    <a:pt x="7299" y="1408"/>
                  </a:cubicBezTo>
                  <a:cubicBezTo>
                    <a:pt x="7216" y="1611"/>
                    <a:pt x="6656" y="1551"/>
                    <a:pt x="6811" y="2015"/>
                  </a:cubicBezTo>
                  <a:cubicBezTo>
                    <a:pt x="6800" y="2015"/>
                    <a:pt x="6790" y="2014"/>
                    <a:pt x="6780" y="2014"/>
                  </a:cubicBezTo>
                  <a:cubicBezTo>
                    <a:pt x="6428" y="2014"/>
                    <a:pt x="6387" y="2412"/>
                    <a:pt x="6120" y="2551"/>
                  </a:cubicBezTo>
                  <a:cubicBezTo>
                    <a:pt x="5847" y="2682"/>
                    <a:pt x="5597" y="3004"/>
                    <a:pt x="5489" y="3266"/>
                  </a:cubicBezTo>
                  <a:cubicBezTo>
                    <a:pt x="5311" y="3742"/>
                    <a:pt x="4918" y="4087"/>
                    <a:pt x="4680" y="4516"/>
                  </a:cubicBezTo>
                  <a:cubicBezTo>
                    <a:pt x="4311" y="5135"/>
                    <a:pt x="3918" y="5754"/>
                    <a:pt x="3561" y="6397"/>
                  </a:cubicBezTo>
                  <a:cubicBezTo>
                    <a:pt x="3168" y="7099"/>
                    <a:pt x="2918" y="7861"/>
                    <a:pt x="2441" y="8516"/>
                  </a:cubicBezTo>
                  <a:cubicBezTo>
                    <a:pt x="2346" y="8635"/>
                    <a:pt x="2251" y="8790"/>
                    <a:pt x="2239" y="8933"/>
                  </a:cubicBezTo>
                  <a:cubicBezTo>
                    <a:pt x="2191" y="9457"/>
                    <a:pt x="1667" y="9731"/>
                    <a:pt x="1572" y="10266"/>
                  </a:cubicBezTo>
                  <a:cubicBezTo>
                    <a:pt x="1536" y="10481"/>
                    <a:pt x="1275" y="10790"/>
                    <a:pt x="1144" y="11064"/>
                  </a:cubicBezTo>
                  <a:cubicBezTo>
                    <a:pt x="822" y="11743"/>
                    <a:pt x="513" y="12445"/>
                    <a:pt x="310" y="13172"/>
                  </a:cubicBezTo>
                  <a:cubicBezTo>
                    <a:pt x="167" y="13672"/>
                    <a:pt x="1" y="14207"/>
                    <a:pt x="358" y="14755"/>
                  </a:cubicBezTo>
                  <a:cubicBezTo>
                    <a:pt x="751" y="15350"/>
                    <a:pt x="1346" y="15589"/>
                    <a:pt x="1977" y="15719"/>
                  </a:cubicBezTo>
                  <a:cubicBezTo>
                    <a:pt x="2715" y="15874"/>
                    <a:pt x="3453" y="16017"/>
                    <a:pt x="4215" y="16065"/>
                  </a:cubicBezTo>
                  <a:cubicBezTo>
                    <a:pt x="4842" y="16098"/>
                    <a:pt x="5469" y="16222"/>
                    <a:pt x="6096" y="16222"/>
                  </a:cubicBezTo>
                  <a:cubicBezTo>
                    <a:pt x="6148" y="16222"/>
                    <a:pt x="6200" y="16221"/>
                    <a:pt x="6251" y="16220"/>
                  </a:cubicBezTo>
                  <a:cubicBezTo>
                    <a:pt x="6552" y="16205"/>
                    <a:pt x="6853" y="16202"/>
                    <a:pt x="7153" y="16202"/>
                  </a:cubicBezTo>
                  <a:cubicBezTo>
                    <a:pt x="7472" y="16202"/>
                    <a:pt x="7791" y="16206"/>
                    <a:pt x="8109" y="16206"/>
                  </a:cubicBezTo>
                  <a:cubicBezTo>
                    <a:pt x="8502" y="16206"/>
                    <a:pt x="8895" y="16200"/>
                    <a:pt x="9287" y="16172"/>
                  </a:cubicBezTo>
                  <a:cubicBezTo>
                    <a:pt x="10454" y="16089"/>
                    <a:pt x="11621" y="16112"/>
                    <a:pt x="12800" y="16089"/>
                  </a:cubicBezTo>
                  <a:cubicBezTo>
                    <a:pt x="13259" y="16068"/>
                    <a:pt x="13728" y="16001"/>
                    <a:pt x="14190" y="16001"/>
                  </a:cubicBezTo>
                  <a:cubicBezTo>
                    <a:pt x="14254" y="16001"/>
                    <a:pt x="14319" y="16002"/>
                    <a:pt x="14383" y="16005"/>
                  </a:cubicBezTo>
                  <a:cubicBezTo>
                    <a:pt x="14691" y="16005"/>
                    <a:pt x="14990" y="15964"/>
                    <a:pt x="15288" y="15964"/>
                  </a:cubicBezTo>
                  <a:cubicBezTo>
                    <a:pt x="15348" y="15964"/>
                    <a:pt x="15407" y="15966"/>
                    <a:pt x="15467" y="15970"/>
                  </a:cubicBezTo>
                  <a:cubicBezTo>
                    <a:pt x="15506" y="15970"/>
                    <a:pt x="15541" y="15975"/>
                    <a:pt x="15577" y="15975"/>
                  </a:cubicBezTo>
                  <a:cubicBezTo>
                    <a:pt x="15595" y="15975"/>
                    <a:pt x="15614" y="15973"/>
                    <a:pt x="15633" y="15970"/>
                  </a:cubicBezTo>
                  <a:cubicBezTo>
                    <a:pt x="16157" y="15862"/>
                    <a:pt x="16705" y="15779"/>
                    <a:pt x="17217" y="15600"/>
                  </a:cubicBezTo>
                  <a:cubicBezTo>
                    <a:pt x="17479" y="15505"/>
                    <a:pt x="17884" y="15386"/>
                    <a:pt x="17872" y="15017"/>
                  </a:cubicBezTo>
                  <a:cubicBezTo>
                    <a:pt x="17860" y="14326"/>
                    <a:pt x="17598" y="13684"/>
                    <a:pt x="17419" y="13029"/>
                  </a:cubicBezTo>
                  <a:cubicBezTo>
                    <a:pt x="17288" y="12564"/>
                    <a:pt x="17157" y="12112"/>
                    <a:pt x="16931" y="11683"/>
                  </a:cubicBezTo>
                  <a:cubicBezTo>
                    <a:pt x="16836" y="11505"/>
                    <a:pt x="16788" y="11183"/>
                    <a:pt x="16705" y="10969"/>
                  </a:cubicBezTo>
                  <a:cubicBezTo>
                    <a:pt x="16479" y="10433"/>
                    <a:pt x="16134" y="9969"/>
                    <a:pt x="15907" y="9433"/>
                  </a:cubicBezTo>
                  <a:cubicBezTo>
                    <a:pt x="15729" y="9004"/>
                    <a:pt x="15407" y="8635"/>
                    <a:pt x="15217" y="8207"/>
                  </a:cubicBezTo>
                  <a:cubicBezTo>
                    <a:pt x="14943" y="7623"/>
                    <a:pt x="14574" y="7087"/>
                    <a:pt x="14276" y="6528"/>
                  </a:cubicBezTo>
                  <a:cubicBezTo>
                    <a:pt x="14026" y="6064"/>
                    <a:pt x="13740" y="5611"/>
                    <a:pt x="13478" y="5159"/>
                  </a:cubicBezTo>
                  <a:cubicBezTo>
                    <a:pt x="13121" y="4575"/>
                    <a:pt x="12812" y="3956"/>
                    <a:pt x="12383" y="3397"/>
                  </a:cubicBezTo>
                  <a:cubicBezTo>
                    <a:pt x="12002" y="2920"/>
                    <a:pt x="11704" y="2349"/>
                    <a:pt x="11359" y="1825"/>
                  </a:cubicBezTo>
                  <a:cubicBezTo>
                    <a:pt x="10871" y="1111"/>
                    <a:pt x="10276" y="515"/>
                    <a:pt x="9514" y="87"/>
                  </a:cubicBezTo>
                  <a:cubicBezTo>
                    <a:pt x="9410" y="29"/>
                    <a:pt x="9271" y="1"/>
                    <a:pt x="9125" y="1"/>
                  </a:cubicBezTo>
                  <a:close/>
                </a:path>
              </a:pathLst>
            </a:custGeom>
            <a:solidFill>
              <a:srgbClr val="FD5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46" name="Google Shape;746;p29">
              <a:extLst>
                <a:ext uri="{FF2B5EF4-FFF2-40B4-BE49-F238E27FC236}">
                  <a16:creationId xmlns:a16="http://schemas.microsoft.com/office/drawing/2014/main" id="{64A41237-A436-5488-B932-600D618C5558}"/>
                </a:ext>
              </a:extLst>
            </p:cNvPr>
            <p:cNvSpPr/>
            <p:nvPr/>
          </p:nvSpPr>
          <p:spPr>
            <a:xfrm>
              <a:off x="7581173" y="1641597"/>
              <a:ext cx="38224" cy="71714"/>
            </a:xfrm>
            <a:custGeom>
              <a:avLst/>
              <a:gdLst/>
              <a:ahLst/>
              <a:cxnLst/>
              <a:rect l="l" t="t" r="r" b="b"/>
              <a:pathLst>
                <a:path w="1930" h="3621" extrusionOk="0">
                  <a:moveTo>
                    <a:pt x="539" y="0"/>
                  </a:moveTo>
                  <a:cubicBezTo>
                    <a:pt x="473" y="0"/>
                    <a:pt x="398" y="51"/>
                    <a:pt x="326" y="51"/>
                  </a:cubicBezTo>
                  <a:cubicBezTo>
                    <a:pt x="292" y="51"/>
                    <a:pt x="258" y="40"/>
                    <a:pt x="227" y="5"/>
                  </a:cubicBezTo>
                  <a:lnTo>
                    <a:pt x="227" y="5"/>
                  </a:lnTo>
                  <a:cubicBezTo>
                    <a:pt x="262" y="136"/>
                    <a:pt x="24" y="101"/>
                    <a:pt x="72" y="303"/>
                  </a:cubicBezTo>
                  <a:cubicBezTo>
                    <a:pt x="143" y="577"/>
                    <a:pt x="0" y="910"/>
                    <a:pt x="346" y="1089"/>
                  </a:cubicBezTo>
                  <a:cubicBezTo>
                    <a:pt x="393" y="1124"/>
                    <a:pt x="441" y="1184"/>
                    <a:pt x="358" y="1291"/>
                  </a:cubicBezTo>
                  <a:cubicBezTo>
                    <a:pt x="298" y="1458"/>
                    <a:pt x="560" y="1529"/>
                    <a:pt x="560" y="1684"/>
                  </a:cubicBezTo>
                  <a:cubicBezTo>
                    <a:pt x="536" y="2363"/>
                    <a:pt x="989" y="2851"/>
                    <a:pt x="1215" y="3434"/>
                  </a:cubicBezTo>
                  <a:cubicBezTo>
                    <a:pt x="1270" y="3579"/>
                    <a:pt x="1340" y="3620"/>
                    <a:pt x="1416" y="3620"/>
                  </a:cubicBezTo>
                  <a:cubicBezTo>
                    <a:pt x="1518" y="3620"/>
                    <a:pt x="1630" y="3545"/>
                    <a:pt x="1728" y="3545"/>
                  </a:cubicBezTo>
                  <a:cubicBezTo>
                    <a:pt x="1761" y="3545"/>
                    <a:pt x="1793" y="3554"/>
                    <a:pt x="1822" y="3577"/>
                  </a:cubicBezTo>
                  <a:cubicBezTo>
                    <a:pt x="1929" y="3434"/>
                    <a:pt x="1894" y="3303"/>
                    <a:pt x="1858" y="3137"/>
                  </a:cubicBezTo>
                  <a:cubicBezTo>
                    <a:pt x="1691" y="2410"/>
                    <a:pt x="1286" y="1767"/>
                    <a:pt x="1167" y="1029"/>
                  </a:cubicBezTo>
                  <a:cubicBezTo>
                    <a:pt x="1096" y="660"/>
                    <a:pt x="858" y="351"/>
                    <a:pt x="632" y="53"/>
                  </a:cubicBezTo>
                  <a:cubicBezTo>
                    <a:pt x="604" y="13"/>
                    <a:pt x="573" y="0"/>
                    <a:pt x="539" y="0"/>
                  </a:cubicBezTo>
                  <a:close/>
                </a:path>
              </a:pathLst>
            </a:custGeom>
            <a:solidFill>
              <a:srgbClr val="FD5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47" name="Google Shape;747;p29">
              <a:extLst>
                <a:ext uri="{FF2B5EF4-FFF2-40B4-BE49-F238E27FC236}">
                  <a16:creationId xmlns:a16="http://schemas.microsoft.com/office/drawing/2014/main" id="{D0E4FD1C-EA07-26AA-2707-B6959178B934}"/>
                </a:ext>
              </a:extLst>
            </p:cNvPr>
            <p:cNvSpPr/>
            <p:nvPr/>
          </p:nvSpPr>
          <p:spPr>
            <a:xfrm>
              <a:off x="7669132" y="2001827"/>
              <a:ext cx="44106" cy="70050"/>
            </a:xfrm>
            <a:custGeom>
              <a:avLst/>
              <a:gdLst/>
              <a:ahLst/>
              <a:cxnLst/>
              <a:rect l="l" t="t" r="r" b="b"/>
              <a:pathLst>
                <a:path w="2227" h="3537" extrusionOk="0">
                  <a:moveTo>
                    <a:pt x="1827" y="1"/>
                  </a:moveTo>
                  <a:cubicBezTo>
                    <a:pt x="1726" y="1"/>
                    <a:pt x="1575" y="126"/>
                    <a:pt x="1513" y="260"/>
                  </a:cubicBezTo>
                  <a:cubicBezTo>
                    <a:pt x="1477" y="343"/>
                    <a:pt x="1382" y="439"/>
                    <a:pt x="1394" y="510"/>
                  </a:cubicBezTo>
                  <a:cubicBezTo>
                    <a:pt x="1429" y="724"/>
                    <a:pt x="1286" y="867"/>
                    <a:pt x="1155" y="963"/>
                  </a:cubicBezTo>
                  <a:cubicBezTo>
                    <a:pt x="882" y="1165"/>
                    <a:pt x="774" y="1439"/>
                    <a:pt x="727" y="1760"/>
                  </a:cubicBezTo>
                  <a:cubicBezTo>
                    <a:pt x="703" y="1915"/>
                    <a:pt x="620" y="2058"/>
                    <a:pt x="524" y="2189"/>
                  </a:cubicBezTo>
                  <a:cubicBezTo>
                    <a:pt x="298" y="2510"/>
                    <a:pt x="1" y="2808"/>
                    <a:pt x="370" y="3248"/>
                  </a:cubicBezTo>
                  <a:cubicBezTo>
                    <a:pt x="441" y="3332"/>
                    <a:pt x="405" y="3510"/>
                    <a:pt x="596" y="3534"/>
                  </a:cubicBezTo>
                  <a:cubicBezTo>
                    <a:pt x="609" y="3536"/>
                    <a:pt x="621" y="3536"/>
                    <a:pt x="633" y="3536"/>
                  </a:cubicBezTo>
                  <a:cubicBezTo>
                    <a:pt x="815" y="3536"/>
                    <a:pt x="851" y="3371"/>
                    <a:pt x="929" y="3248"/>
                  </a:cubicBezTo>
                  <a:cubicBezTo>
                    <a:pt x="1286" y="2713"/>
                    <a:pt x="1548" y="2106"/>
                    <a:pt x="1775" y="1510"/>
                  </a:cubicBezTo>
                  <a:cubicBezTo>
                    <a:pt x="1906" y="1177"/>
                    <a:pt x="2203" y="879"/>
                    <a:pt x="2132" y="486"/>
                  </a:cubicBezTo>
                  <a:cubicBezTo>
                    <a:pt x="2227" y="224"/>
                    <a:pt x="2013" y="81"/>
                    <a:pt x="1870" y="10"/>
                  </a:cubicBezTo>
                  <a:cubicBezTo>
                    <a:pt x="1857" y="4"/>
                    <a:pt x="1843" y="1"/>
                    <a:pt x="1827" y="1"/>
                  </a:cubicBezTo>
                  <a:close/>
                </a:path>
              </a:pathLst>
            </a:custGeom>
            <a:solidFill>
              <a:srgbClr val="FD5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48" name="Google Shape;748;p29">
              <a:extLst>
                <a:ext uri="{FF2B5EF4-FFF2-40B4-BE49-F238E27FC236}">
                  <a16:creationId xmlns:a16="http://schemas.microsoft.com/office/drawing/2014/main" id="{6F120AA6-A6C9-2D14-4088-FCB07375915C}"/>
                </a:ext>
              </a:extLst>
            </p:cNvPr>
            <p:cNvSpPr/>
            <p:nvPr/>
          </p:nvSpPr>
          <p:spPr>
            <a:xfrm>
              <a:off x="7516566" y="1699886"/>
              <a:ext cx="67693" cy="43868"/>
            </a:xfrm>
            <a:custGeom>
              <a:avLst/>
              <a:gdLst/>
              <a:ahLst/>
              <a:cxnLst/>
              <a:rect l="l" t="t" r="r" b="b"/>
              <a:pathLst>
                <a:path w="3418" h="2215" extrusionOk="0">
                  <a:moveTo>
                    <a:pt x="587" y="1"/>
                  </a:moveTo>
                  <a:cubicBezTo>
                    <a:pt x="505" y="1"/>
                    <a:pt x="420" y="54"/>
                    <a:pt x="334" y="206"/>
                  </a:cubicBezTo>
                  <a:cubicBezTo>
                    <a:pt x="274" y="313"/>
                    <a:pt x="143" y="289"/>
                    <a:pt x="0" y="325"/>
                  </a:cubicBezTo>
                  <a:cubicBezTo>
                    <a:pt x="250" y="479"/>
                    <a:pt x="119" y="872"/>
                    <a:pt x="476" y="932"/>
                  </a:cubicBezTo>
                  <a:cubicBezTo>
                    <a:pt x="976" y="1027"/>
                    <a:pt x="1381" y="1325"/>
                    <a:pt x="1798" y="1587"/>
                  </a:cubicBezTo>
                  <a:cubicBezTo>
                    <a:pt x="2179" y="1825"/>
                    <a:pt x="2548" y="2087"/>
                    <a:pt x="2989" y="2194"/>
                  </a:cubicBezTo>
                  <a:cubicBezTo>
                    <a:pt x="3030" y="2206"/>
                    <a:pt x="3087" y="2215"/>
                    <a:pt x="3130" y="2215"/>
                  </a:cubicBezTo>
                  <a:cubicBezTo>
                    <a:pt x="3173" y="2215"/>
                    <a:pt x="3203" y="2206"/>
                    <a:pt x="3191" y="2182"/>
                  </a:cubicBezTo>
                  <a:cubicBezTo>
                    <a:pt x="3120" y="2015"/>
                    <a:pt x="3417" y="1956"/>
                    <a:pt x="3274" y="1813"/>
                  </a:cubicBezTo>
                  <a:cubicBezTo>
                    <a:pt x="3001" y="1563"/>
                    <a:pt x="2917" y="1146"/>
                    <a:pt x="2489" y="1027"/>
                  </a:cubicBezTo>
                  <a:cubicBezTo>
                    <a:pt x="2286" y="968"/>
                    <a:pt x="2060" y="813"/>
                    <a:pt x="1893" y="610"/>
                  </a:cubicBezTo>
                  <a:cubicBezTo>
                    <a:pt x="1766" y="462"/>
                    <a:pt x="1555" y="305"/>
                    <a:pt x="1351" y="305"/>
                  </a:cubicBezTo>
                  <a:cubicBezTo>
                    <a:pt x="1325" y="305"/>
                    <a:pt x="1299" y="307"/>
                    <a:pt x="1274" y="313"/>
                  </a:cubicBezTo>
                  <a:cubicBezTo>
                    <a:pt x="1243" y="318"/>
                    <a:pt x="1218" y="320"/>
                    <a:pt x="1197" y="320"/>
                  </a:cubicBezTo>
                  <a:cubicBezTo>
                    <a:pt x="1121" y="320"/>
                    <a:pt x="1096" y="290"/>
                    <a:pt x="1012" y="253"/>
                  </a:cubicBezTo>
                  <a:cubicBezTo>
                    <a:pt x="887" y="191"/>
                    <a:pt x="742" y="1"/>
                    <a:pt x="587" y="1"/>
                  </a:cubicBezTo>
                  <a:close/>
                </a:path>
              </a:pathLst>
            </a:custGeom>
            <a:solidFill>
              <a:srgbClr val="FD5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49" name="Google Shape;749;p29">
              <a:extLst>
                <a:ext uri="{FF2B5EF4-FFF2-40B4-BE49-F238E27FC236}">
                  <a16:creationId xmlns:a16="http://schemas.microsoft.com/office/drawing/2014/main" id="{20D25AD7-BB19-9151-D549-E2C58FB4B383}"/>
                </a:ext>
              </a:extLst>
            </p:cNvPr>
            <p:cNvSpPr/>
            <p:nvPr/>
          </p:nvSpPr>
          <p:spPr>
            <a:xfrm>
              <a:off x="7842930" y="1681783"/>
              <a:ext cx="49057" cy="51691"/>
            </a:xfrm>
            <a:custGeom>
              <a:avLst/>
              <a:gdLst/>
              <a:ahLst/>
              <a:cxnLst/>
              <a:rect l="l" t="t" r="r" b="b"/>
              <a:pathLst>
                <a:path w="2477" h="2610" extrusionOk="0">
                  <a:moveTo>
                    <a:pt x="2063" y="0"/>
                  </a:moveTo>
                  <a:cubicBezTo>
                    <a:pt x="1989" y="0"/>
                    <a:pt x="1909" y="21"/>
                    <a:pt x="1822" y="72"/>
                  </a:cubicBezTo>
                  <a:cubicBezTo>
                    <a:pt x="1536" y="238"/>
                    <a:pt x="1417" y="536"/>
                    <a:pt x="1167" y="715"/>
                  </a:cubicBezTo>
                  <a:cubicBezTo>
                    <a:pt x="1072" y="786"/>
                    <a:pt x="1060" y="1036"/>
                    <a:pt x="941" y="1120"/>
                  </a:cubicBezTo>
                  <a:cubicBezTo>
                    <a:pt x="620" y="1370"/>
                    <a:pt x="417" y="1703"/>
                    <a:pt x="167" y="2001"/>
                  </a:cubicBezTo>
                  <a:cubicBezTo>
                    <a:pt x="0" y="2191"/>
                    <a:pt x="227" y="2608"/>
                    <a:pt x="524" y="2608"/>
                  </a:cubicBezTo>
                  <a:cubicBezTo>
                    <a:pt x="536" y="2609"/>
                    <a:pt x="548" y="2609"/>
                    <a:pt x="560" y="2609"/>
                  </a:cubicBezTo>
                  <a:cubicBezTo>
                    <a:pt x="856" y="2609"/>
                    <a:pt x="984" y="2325"/>
                    <a:pt x="1167" y="2084"/>
                  </a:cubicBezTo>
                  <a:cubicBezTo>
                    <a:pt x="1560" y="1560"/>
                    <a:pt x="2013" y="1084"/>
                    <a:pt x="2358" y="512"/>
                  </a:cubicBezTo>
                  <a:cubicBezTo>
                    <a:pt x="2477" y="310"/>
                    <a:pt x="2465" y="167"/>
                    <a:pt x="2322" y="84"/>
                  </a:cubicBezTo>
                  <a:cubicBezTo>
                    <a:pt x="2247" y="36"/>
                    <a:pt x="2161" y="0"/>
                    <a:pt x="2063" y="0"/>
                  </a:cubicBezTo>
                  <a:close/>
                </a:path>
              </a:pathLst>
            </a:custGeom>
            <a:solidFill>
              <a:srgbClr val="FD5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50" name="Google Shape;750;p29">
              <a:extLst>
                <a:ext uri="{FF2B5EF4-FFF2-40B4-BE49-F238E27FC236}">
                  <a16:creationId xmlns:a16="http://schemas.microsoft.com/office/drawing/2014/main" id="{8B6AE729-2C8E-EC07-18F5-D5BD4BFB4240}"/>
                </a:ext>
              </a:extLst>
            </p:cNvPr>
            <p:cNvSpPr/>
            <p:nvPr/>
          </p:nvSpPr>
          <p:spPr>
            <a:xfrm>
              <a:off x="7734690" y="2000817"/>
              <a:ext cx="29965" cy="62287"/>
            </a:xfrm>
            <a:custGeom>
              <a:avLst/>
              <a:gdLst/>
              <a:ahLst/>
              <a:cxnLst/>
              <a:rect l="l" t="t" r="r" b="b"/>
              <a:pathLst>
                <a:path w="1513" h="3145" extrusionOk="0">
                  <a:moveTo>
                    <a:pt x="520" y="1"/>
                  </a:moveTo>
                  <a:cubicBezTo>
                    <a:pt x="487" y="1"/>
                    <a:pt x="449" y="11"/>
                    <a:pt x="405" y="37"/>
                  </a:cubicBezTo>
                  <a:cubicBezTo>
                    <a:pt x="262" y="121"/>
                    <a:pt x="203" y="252"/>
                    <a:pt x="155" y="430"/>
                  </a:cubicBezTo>
                  <a:cubicBezTo>
                    <a:pt x="0" y="978"/>
                    <a:pt x="441" y="1418"/>
                    <a:pt x="405" y="1930"/>
                  </a:cubicBezTo>
                  <a:cubicBezTo>
                    <a:pt x="381" y="2157"/>
                    <a:pt x="643" y="2228"/>
                    <a:pt x="643" y="2430"/>
                  </a:cubicBezTo>
                  <a:cubicBezTo>
                    <a:pt x="631" y="2740"/>
                    <a:pt x="822" y="2930"/>
                    <a:pt x="1048" y="3145"/>
                  </a:cubicBezTo>
                  <a:cubicBezTo>
                    <a:pt x="1108" y="2907"/>
                    <a:pt x="1239" y="2740"/>
                    <a:pt x="1429" y="2645"/>
                  </a:cubicBezTo>
                  <a:cubicBezTo>
                    <a:pt x="1489" y="2609"/>
                    <a:pt x="1513" y="2621"/>
                    <a:pt x="1489" y="2526"/>
                  </a:cubicBezTo>
                  <a:cubicBezTo>
                    <a:pt x="1358" y="2014"/>
                    <a:pt x="1179" y="1502"/>
                    <a:pt x="1155" y="978"/>
                  </a:cubicBezTo>
                  <a:cubicBezTo>
                    <a:pt x="1132" y="633"/>
                    <a:pt x="1012" y="418"/>
                    <a:pt x="786" y="216"/>
                  </a:cubicBezTo>
                  <a:cubicBezTo>
                    <a:pt x="702" y="141"/>
                    <a:pt x="640" y="1"/>
                    <a:pt x="520" y="1"/>
                  </a:cubicBezTo>
                  <a:close/>
                </a:path>
              </a:pathLst>
            </a:custGeom>
            <a:solidFill>
              <a:srgbClr val="FD5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51" name="Google Shape;751;p29">
              <a:extLst>
                <a:ext uri="{FF2B5EF4-FFF2-40B4-BE49-F238E27FC236}">
                  <a16:creationId xmlns:a16="http://schemas.microsoft.com/office/drawing/2014/main" id="{A7018FE4-6428-E9D6-798C-EDE5FEAB7BDF}"/>
                </a:ext>
              </a:extLst>
            </p:cNvPr>
            <p:cNvSpPr/>
            <p:nvPr/>
          </p:nvSpPr>
          <p:spPr>
            <a:xfrm>
              <a:off x="7517259" y="1775227"/>
              <a:ext cx="69832" cy="17072"/>
            </a:xfrm>
            <a:custGeom>
              <a:avLst/>
              <a:gdLst/>
              <a:ahLst/>
              <a:cxnLst/>
              <a:rect l="l" t="t" r="r" b="b"/>
              <a:pathLst>
                <a:path w="3526" h="862" extrusionOk="0">
                  <a:moveTo>
                    <a:pt x="770" y="1"/>
                  </a:moveTo>
                  <a:cubicBezTo>
                    <a:pt x="616" y="1"/>
                    <a:pt x="448" y="46"/>
                    <a:pt x="310" y="140"/>
                  </a:cubicBezTo>
                  <a:cubicBezTo>
                    <a:pt x="203" y="212"/>
                    <a:pt x="1" y="271"/>
                    <a:pt x="72" y="450"/>
                  </a:cubicBezTo>
                  <a:cubicBezTo>
                    <a:pt x="120" y="569"/>
                    <a:pt x="227" y="676"/>
                    <a:pt x="430" y="700"/>
                  </a:cubicBezTo>
                  <a:cubicBezTo>
                    <a:pt x="1025" y="771"/>
                    <a:pt x="1632" y="819"/>
                    <a:pt x="2299" y="843"/>
                  </a:cubicBezTo>
                  <a:cubicBezTo>
                    <a:pt x="2350" y="856"/>
                    <a:pt x="2403" y="861"/>
                    <a:pt x="2456" y="861"/>
                  </a:cubicBezTo>
                  <a:cubicBezTo>
                    <a:pt x="2689" y="861"/>
                    <a:pt x="2940" y="759"/>
                    <a:pt x="3192" y="759"/>
                  </a:cubicBezTo>
                  <a:cubicBezTo>
                    <a:pt x="3478" y="747"/>
                    <a:pt x="3370" y="462"/>
                    <a:pt x="3525" y="378"/>
                  </a:cubicBezTo>
                  <a:cubicBezTo>
                    <a:pt x="3435" y="255"/>
                    <a:pt x="3367" y="79"/>
                    <a:pt x="3190" y="79"/>
                  </a:cubicBezTo>
                  <a:cubicBezTo>
                    <a:pt x="3179" y="79"/>
                    <a:pt x="3168" y="79"/>
                    <a:pt x="3156" y="81"/>
                  </a:cubicBezTo>
                  <a:cubicBezTo>
                    <a:pt x="3012" y="97"/>
                    <a:pt x="2874" y="106"/>
                    <a:pt x="2737" y="106"/>
                  </a:cubicBezTo>
                  <a:cubicBezTo>
                    <a:pt x="2579" y="106"/>
                    <a:pt x="2423" y="94"/>
                    <a:pt x="2263" y="69"/>
                  </a:cubicBezTo>
                  <a:cubicBezTo>
                    <a:pt x="2173" y="56"/>
                    <a:pt x="2083" y="52"/>
                    <a:pt x="1993" y="52"/>
                  </a:cubicBezTo>
                  <a:cubicBezTo>
                    <a:pt x="1792" y="52"/>
                    <a:pt x="1591" y="73"/>
                    <a:pt x="1391" y="73"/>
                  </a:cubicBezTo>
                  <a:cubicBezTo>
                    <a:pt x="1241" y="73"/>
                    <a:pt x="1091" y="61"/>
                    <a:pt x="941" y="21"/>
                  </a:cubicBezTo>
                  <a:cubicBezTo>
                    <a:pt x="888" y="8"/>
                    <a:pt x="830" y="1"/>
                    <a:pt x="770" y="1"/>
                  </a:cubicBezTo>
                  <a:close/>
                </a:path>
              </a:pathLst>
            </a:custGeom>
            <a:solidFill>
              <a:srgbClr val="FD5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52" name="Google Shape;752;p29">
              <a:extLst>
                <a:ext uri="{FF2B5EF4-FFF2-40B4-BE49-F238E27FC236}">
                  <a16:creationId xmlns:a16="http://schemas.microsoft.com/office/drawing/2014/main" id="{77B603B9-DF82-2618-AFC5-AB9483B0EE0C}"/>
                </a:ext>
              </a:extLst>
            </p:cNvPr>
            <p:cNvSpPr/>
            <p:nvPr/>
          </p:nvSpPr>
          <p:spPr>
            <a:xfrm>
              <a:off x="7870321" y="1727356"/>
              <a:ext cx="55395" cy="35075"/>
            </a:xfrm>
            <a:custGeom>
              <a:avLst/>
              <a:gdLst/>
              <a:ahLst/>
              <a:cxnLst/>
              <a:rect l="l" t="t" r="r" b="b"/>
              <a:pathLst>
                <a:path w="2797" h="1771" extrusionOk="0">
                  <a:moveTo>
                    <a:pt x="2331" y="1"/>
                  </a:moveTo>
                  <a:cubicBezTo>
                    <a:pt x="2275" y="1"/>
                    <a:pt x="2209" y="20"/>
                    <a:pt x="2130" y="69"/>
                  </a:cubicBezTo>
                  <a:cubicBezTo>
                    <a:pt x="1642" y="354"/>
                    <a:pt x="1106" y="569"/>
                    <a:pt x="606" y="843"/>
                  </a:cubicBezTo>
                  <a:cubicBezTo>
                    <a:pt x="308" y="997"/>
                    <a:pt x="94" y="1033"/>
                    <a:pt x="58" y="1462"/>
                  </a:cubicBezTo>
                  <a:cubicBezTo>
                    <a:pt x="41" y="1673"/>
                    <a:pt x="0" y="1771"/>
                    <a:pt x="93" y="1771"/>
                  </a:cubicBezTo>
                  <a:cubicBezTo>
                    <a:pt x="131" y="1771"/>
                    <a:pt x="191" y="1755"/>
                    <a:pt x="284" y="1724"/>
                  </a:cubicBezTo>
                  <a:cubicBezTo>
                    <a:pt x="321" y="1744"/>
                    <a:pt x="356" y="1751"/>
                    <a:pt x="390" y="1751"/>
                  </a:cubicBezTo>
                  <a:cubicBezTo>
                    <a:pt x="497" y="1751"/>
                    <a:pt x="592" y="1673"/>
                    <a:pt x="701" y="1664"/>
                  </a:cubicBezTo>
                  <a:cubicBezTo>
                    <a:pt x="987" y="1640"/>
                    <a:pt x="1082" y="1307"/>
                    <a:pt x="1308" y="1271"/>
                  </a:cubicBezTo>
                  <a:cubicBezTo>
                    <a:pt x="1784" y="1188"/>
                    <a:pt x="2118" y="855"/>
                    <a:pt x="2511" y="640"/>
                  </a:cubicBezTo>
                  <a:cubicBezTo>
                    <a:pt x="2630" y="581"/>
                    <a:pt x="2797" y="378"/>
                    <a:pt x="2630" y="200"/>
                  </a:cubicBezTo>
                  <a:cubicBezTo>
                    <a:pt x="2545" y="115"/>
                    <a:pt x="2467" y="1"/>
                    <a:pt x="2331" y="1"/>
                  </a:cubicBezTo>
                  <a:close/>
                </a:path>
              </a:pathLst>
            </a:custGeom>
            <a:solidFill>
              <a:srgbClr val="FD5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53" name="Google Shape;753;p29">
              <a:extLst>
                <a:ext uri="{FF2B5EF4-FFF2-40B4-BE49-F238E27FC236}">
                  <a16:creationId xmlns:a16="http://schemas.microsoft.com/office/drawing/2014/main" id="{AD9D489C-ACDE-CC64-D5DD-7779F1BA42D2}"/>
                </a:ext>
              </a:extLst>
            </p:cNvPr>
            <p:cNvSpPr/>
            <p:nvPr/>
          </p:nvSpPr>
          <p:spPr>
            <a:xfrm>
              <a:off x="7696484" y="1724940"/>
              <a:ext cx="69337" cy="128574"/>
            </a:xfrm>
            <a:custGeom>
              <a:avLst/>
              <a:gdLst/>
              <a:ahLst/>
              <a:cxnLst/>
              <a:rect l="l" t="t" r="r" b="b"/>
              <a:pathLst>
                <a:path w="3501" h="6492" extrusionOk="0">
                  <a:moveTo>
                    <a:pt x="1886" y="687"/>
                  </a:moveTo>
                  <a:cubicBezTo>
                    <a:pt x="2116" y="687"/>
                    <a:pt x="2378" y="762"/>
                    <a:pt x="2620" y="762"/>
                  </a:cubicBezTo>
                  <a:cubicBezTo>
                    <a:pt x="2882" y="762"/>
                    <a:pt x="2799" y="1072"/>
                    <a:pt x="2763" y="1191"/>
                  </a:cubicBezTo>
                  <a:cubicBezTo>
                    <a:pt x="2644" y="1560"/>
                    <a:pt x="2668" y="1953"/>
                    <a:pt x="2560" y="2322"/>
                  </a:cubicBezTo>
                  <a:cubicBezTo>
                    <a:pt x="2430" y="2751"/>
                    <a:pt x="2489" y="3203"/>
                    <a:pt x="2358" y="3632"/>
                  </a:cubicBezTo>
                  <a:cubicBezTo>
                    <a:pt x="2310" y="3822"/>
                    <a:pt x="2406" y="4024"/>
                    <a:pt x="2346" y="4239"/>
                  </a:cubicBezTo>
                  <a:cubicBezTo>
                    <a:pt x="2215" y="4632"/>
                    <a:pt x="2108" y="5025"/>
                    <a:pt x="2072" y="5418"/>
                  </a:cubicBezTo>
                  <a:cubicBezTo>
                    <a:pt x="2051" y="5621"/>
                    <a:pt x="2010" y="5719"/>
                    <a:pt x="1846" y="5719"/>
                  </a:cubicBezTo>
                  <a:cubicBezTo>
                    <a:pt x="1828" y="5719"/>
                    <a:pt x="1808" y="5718"/>
                    <a:pt x="1787" y="5715"/>
                  </a:cubicBezTo>
                  <a:cubicBezTo>
                    <a:pt x="1501" y="5691"/>
                    <a:pt x="1370" y="5548"/>
                    <a:pt x="1322" y="5251"/>
                  </a:cubicBezTo>
                  <a:cubicBezTo>
                    <a:pt x="1144" y="4108"/>
                    <a:pt x="1120" y="2953"/>
                    <a:pt x="882" y="1810"/>
                  </a:cubicBezTo>
                  <a:cubicBezTo>
                    <a:pt x="810" y="1477"/>
                    <a:pt x="786" y="1119"/>
                    <a:pt x="703" y="703"/>
                  </a:cubicBezTo>
                  <a:lnTo>
                    <a:pt x="703" y="703"/>
                  </a:lnTo>
                  <a:cubicBezTo>
                    <a:pt x="885" y="788"/>
                    <a:pt x="1043" y="826"/>
                    <a:pt x="1196" y="826"/>
                  </a:cubicBezTo>
                  <a:cubicBezTo>
                    <a:pt x="1343" y="826"/>
                    <a:pt x="1486" y="791"/>
                    <a:pt x="1644" y="726"/>
                  </a:cubicBezTo>
                  <a:cubicBezTo>
                    <a:pt x="1718" y="697"/>
                    <a:pt x="1800" y="687"/>
                    <a:pt x="1886" y="687"/>
                  </a:cubicBezTo>
                  <a:close/>
                  <a:moveTo>
                    <a:pt x="2560" y="12"/>
                  </a:moveTo>
                  <a:cubicBezTo>
                    <a:pt x="1918" y="24"/>
                    <a:pt x="1275" y="0"/>
                    <a:pt x="560" y="72"/>
                  </a:cubicBezTo>
                  <a:cubicBezTo>
                    <a:pt x="298" y="72"/>
                    <a:pt x="1" y="405"/>
                    <a:pt x="84" y="738"/>
                  </a:cubicBezTo>
                  <a:cubicBezTo>
                    <a:pt x="382" y="1834"/>
                    <a:pt x="358" y="2977"/>
                    <a:pt x="548" y="4096"/>
                  </a:cubicBezTo>
                  <a:cubicBezTo>
                    <a:pt x="655" y="4727"/>
                    <a:pt x="691" y="5370"/>
                    <a:pt x="894" y="6013"/>
                  </a:cubicBezTo>
                  <a:cubicBezTo>
                    <a:pt x="990" y="6309"/>
                    <a:pt x="1107" y="6374"/>
                    <a:pt x="1267" y="6374"/>
                  </a:cubicBezTo>
                  <a:cubicBezTo>
                    <a:pt x="1346" y="6374"/>
                    <a:pt x="1435" y="6358"/>
                    <a:pt x="1537" y="6346"/>
                  </a:cubicBezTo>
                  <a:cubicBezTo>
                    <a:pt x="1641" y="6331"/>
                    <a:pt x="1754" y="6275"/>
                    <a:pt x="1859" y="6275"/>
                  </a:cubicBezTo>
                  <a:cubicBezTo>
                    <a:pt x="1922" y="6275"/>
                    <a:pt x="1983" y="6295"/>
                    <a:pt x="2037" y="6358"/>
                  </a:cubicBezTo>
                  <a:cubicBezTo>
                    <a:pt x="2121" y="6455"/>
                    <a:pt x="2189" y="6491"/>
                    <a:pt x="2247" y="6491"/>
                  </a:cubicBezTo>
                  <a:cubicBezTo>
                    <a:pt x="2360" y="6491"/>
                    <a:pt x="2434" y="6349"/>
                    <a:pt x="2513" y="6239"/>
                  </a:cubicBezTo>
                  <a:cubicBezTo>
                    <a:pt x="2680" y="6037"/>
                    <a:pt x="2644" y="5775"/>
                    <a:pt x="2691" y="5537"/>
                  </a:cubicBezTo>
                  <a:cubicBezTo>
                    <a:pt x="2870" y="4525"/>
                    <a:pt x="3049" y="3513"/>
                    <a:pt x="3180" y="2500"/>
                  </a:cubicBezTo>
                  <a:cubicBezTo>
                    <a:pt x="3263" y="1893"/>
                    <a:pt x="3311" y="1286"/>
                    <a:pt x="3453" y="679"/>
                  </a:cubicBezTo>
                  <a:cubicBezTo>
                    <a:pt x="3500" y="526"/>
                    <a:pt x="3374" y="155"/>
                    <a:pt x="3325" y="155"/>
                  </a:cubicBezTo>
                  <a:cubicBezTo>
                    <a:pt x="3324" y="155"/>
                    <a:pt x="3323" y="155"/>
                    <a:pt x="3322" y="155"/>
                  </a:cubicBezTo>
                  <a:cubicBezTo>
                    <a:pt x="3267" y="177"/>
                    <a:pt x="3216" y="186"/>
                    <a:pt x="3166" y="186"/>
                  </a:cubicBezTo>
                  <a:cubicBezTo>
                    <a:pt x="2948" y="186"/>
                    <a:pt x="2774" y="12"/>
                    <a:pt x="2560" y="12"/>
                  </a:cubicBezTo>
                  <a:close/>
                </a:path>
              </a:pathLst>
            </a:custGeom>
            <a:solidFill>
              <a:srgbClr val="FD5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54" name="Google Shape;754;p29">
              <a:extLst>
                <a:ext uri="{FF2B5EF4-FFF2-40B4-BE49-F238E27FC236}">
                  <a16:creationId xmlns:a16="http://schemas.microsoft.com/office/drawing/2014/main" id="{9C985A71-ACCF-7BDC-EDB6-D45097CF634E}"/>
                </a:ext>
              </a:extLst>
            </p:cNvPr>
            <p:cNvSpPr/>
            <p:nvPr/>
          </p:nvSpPr>
          <p:spPr>
            <a:xfrm>
              <a:off x="7707813" y="1861225"/>
              <a:ext cx="54484" cy="46977"/>
            </a:xfrm>
            <a:custGeom>
              <a:avLst/>
              <a:gdLst/>
              <a:ahLst/>
              <a:cxnLst/>
              <a:rect l="l" t="t" r="r" b="b"/>
              <a:pathLst>
                <a:path w="2751" h="2372" extrusionOk="0">
                  <a:moveTo>
                    <a:pt x="1036" y="549"/>
                  </a:moveTo>
                  <a:cubicBezTo>
                    <a:pt x="1381" y="549"/>
                    <a:pt x="1774" y="977"/>
                    <a:pt x="1774" y="1323"/>
                  </a:cubicBezTo>
                  <a:cubicBezTo>
                    <a:pt x="1774" y="1549"/>
                    <a:pt x="1429" y="1835"/>
                    <a:pt x="1155" y="1846"/>
                  </a:cubicBezTo>
                  <a:cubicBezTo>
                    <a:pt x="1012" y="1846"/>
                    <a:pt x="560" y="1406"/>
                    <a:pt x="548" y="1251"/>
                  </a:cubicBezTo>
                  <a:cubicBezTo>
                    <a:pt x="548" y="1084"/>
                    <a:pt x="917" y="549"/>
                    <a:pt x="1036" y="549"/>
                  </a:cubicBezTo>
                  <a:close/>
                  <a:moveTo>
                    <a:pt x="1323" y="1"/>
                  </a:moveTo>
                  <a:cubicBezTo>
                    <a:pt x="1319" y="1"/>
                    <a:pt x="1314" y="1"/>
                    <a:pt x="1310" y="1"/>
                  </a:cubicBezTo>
                  <a:cubicBezTo>
                    <a:pt x="584" y="1"/>
                    <a:pt x="0" y="668"/>
                    <a:pt x="0" y="1489"/>
                  </a:cubicBezTo>
                  <a:cubicBezTo>
                    <a:pt x="0" y="1813"/>
                    <a:pt x="673" y="2372"/>
                    <a:pt x="1094" y="2372"/>
                  </a:cubicBezTo>
                  <a:cubicBezTo>
                    <a:pt x="1106" y="2372"/>
                    <a:pt x="1119" y="2371"/>
                    <a:pt x="1131" y="2370"/>
                  </a:cubicBezTo>
                  <a:cubicBezTo>
                    <a:pt x="1560" y="2323"/>
                    <a:pt x="2012" y="2204"/>
                    <a:pt x="2250" y="1835"/>
                  </a:cubicBezTo>
                  <a:cubicBezTo>
                    <a:pt x="2381" y="1620"/>
                    <a:pt x="2750" y="1370"/>
                    <a:pt x="2441" y="1061"/>
                  </a:cubicBezTo>
                  <a:cubicBezTo>
                    <a:pt x="2441" y="601"/>
                    <a:pt x="1787" y="1"/>
                    <a:pt x="1323" y="1"/>
                  </a:cubicBezTo>
                  <a:close/>
                </a:path>
              </a:pathLst>
            </a:custGeom>
            <a:solidFill>
              <a:srgbClr val="FD5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755" name="Google Shape;755;p29">
            <a:extLst>
              <a:ext uri="{FF2B5EF4-FFF2-40B4-BE49-F238E27FC236}">
                <a16:creationId xmlns:a16="http://schemas.microsoft.com/office/drawing/2014/main" id="{7C17DEEE-8E6F-9754-CEAF-3D00E85E158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06536" y="2409047"/>
            <a:ext cx="3155304" cy="4117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29">
            <a:extLst>
              <a:ext uri="{FF2B5EF4-FFF2-40B4-BE49-F238E27FC236}">
                <a16:creationId xmlns:a16="http://schemas.microsoft.com/office/drawing/2014/main" id="{C5B61226-F7CF-350F-084F-5E6F0117E50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210093" y="1887189"/>
            <a:ext cx="2748191" cy="411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29">
            <a:extLst>
              <a:ext uri="{FF2B5EF4-FFF2-40B4-BE49-F238E27FC236}">
                <a16:creationId xmlns:a16="http://schemas.microsoft.com/office/drawing/2014/main" id="{FB5F9306-817F-C747-237B-B989C91225C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25564" y="1727525"/>
            <a:ext cx="2832720" cy="787914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29">
            <a:extLst>
              <a:ext uri="{FF2B5EF4-FFF2-40B4-BE49-F238E27FC236}">
                <a16:creationId xmlns:a16="http://schemas.microsoft.com/office/drawing/2014/main" id="{D4055EDD-E18A-63C1-68B6-3AC722095984}"/>
              </a:ext>
            </a:extLst>
          </p:cNvPr>
          <p:cNvSpPr txBox="1"/>
          <p:nvPr/>
        </p:nvSpPr>
        <p:spPr>
          <a:xfrm>
            <a:off x="10028315" y="1921785"/>
            <a:ext cx="983078" cy="287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THREATS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9" name="Google Shape;759;p29">
            <a:extLst>
              <a:ext uri="{FF2B5EF4-FFF2-40B4-BE49-F238E27FC236}">
                <a16:creationId xmlns:a16="http://schemas.microsoft.com/office/drawing/2014/main" id="{4CDD23EA-2811-74E8-615E-6305AF4DBCEB}"/>
              </a:ext>
            </a:extLst>
          </p:cNvPr>
          <p:cNvSpPr txBox="1"/>
          <p:nvPr/>
        </p:nvSpPr>
        <p:spPr>
          <a:xfrm>
            <a:off x="9456859" y="2936504"/>
            <a:ext cx="2304904" cy="2957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85750" indent="-285750">
              <a:lnSpc>
                <a:spcPct val="200000"/>
              </a:lnSpc>
              <a:spcBef>
                <a:spcPts val="0"/>
              </a:spcBef>
              <a:buClr>
                <a:srgbClr val="333333"/>
              </a:buClr>
              <a:buSzPts val="1200"/>
              <a:buFont typeface="Noto Sans Symbols"/>
              <a:buChar char="⮚"/>
              <a:defRPr/>
            </a:pPr>
            <a:r>
              <a:rPr lang="en-IN" sz="1600" dirty="0"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Climate change</a:t>
            </a:r>
            <a:r>
              <a:rPr lang="en-IN" sz="1600" dirty="0"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Times New Roman"/>
              </a:rPr>
              <a:t>. </a:t>
            </a:r>
            <a:endParaRPr sz="1600" dirty="0">
              <a:latin typeface="DVOT-Surekh" panose="00000400000000000000" pitchFamily="2" charset="0"/>
              <a:ea typeface="Calibri" panose="020F0502020204030204" pitchFamily="34" charset="0"/>
              <a:cs typeface="DVOT-Surekh" panose="00000400000000000000" pitchFamily="2" charset="0"/>
              <a:sym typeface="Arial"/>
            </a:endParaRPr>
          </a:p>
          <a:p>
            <a:pPr marL="285750" indent="-285750">
              <a:lnSpc>
                <a:spcPct val="200000"/>
              </a:lnSpc>
              <a:spcBef>
                <a:spcPts val="800"/>
              </a:spcBef>
              <a:buClr>
                <a:srgbClr val="333333"/>
              </a:buClr>
              <a:buSzPts val="1200"/>
              <a:buFont typeface="Noto Sans Symbols"/>
              <a:buChar char="⮚"/>
              <a:defRPr/>
            </a:pPr>
            <a:r>
              <a:rPr lang="en-IN" sz="1600" dirty="0"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Lack of Power Subsidy</a:t>
            </a:r>
          </a:p>
          <a:p>
            <a:pPr marL="285750" indent="-285750">
              <a:lnSpc>
                <a:spcPct val="200000"/>
              </a:lnSpc>
              <a:spcBef>
                <a:spcPts val="800"/>
              </a:spcBef>
              <a:buClr>
                <a:srgbClr val="333333"/>
              </a:buClr>
              <a:buSzPts val="1200"/>
              <a:buFont typeface="Noto Sans Symbols"/>
              <a:buChar char="⮚"/>
              <a:defRPr/>
            </a:pPr>
            <a:r>
              <a:rPr lang="en-US" sz="1600" dirty="0"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Arial"/>
              </a:rPr>
              <a:t>Lack of high Talent</a:t>
            </a:r>
          </a:p>
          <a:p>
            <a:pPr marL="285750" indent="-285750">
              <a:lnSpc>
                <a:spcPct val="200000"/>
              </a:lnSpc>
              <a:spcBef>
                <a:spcPts val="800"/>
              </a:spcBef>
              <a:buClr>
                <a:srgbClr val="333333"/>
              </a:buClr>
              <a:buSzPts val="1200"/>
              <a:buFont typeface="Noto Sans Symbols"/>
              <a:buChar char="⮚"/>
              <a:defRPr/>
            </a:pPr>
            <a:r>
              <a:rPr lang="en-US" sz="1600" dirty="0"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Arial"/>
              </a:rPr>
              <a:t>Ground water depletion</a:t>
            </a:r>
          </a:p>
          <a:p>
            <a:pPr marL="285750" marR="0" lvl="0" indent="-196850" algn="l" defTabSz="914400" rtl="0" eaLnBrk="1" fontAlgn="auto" latinLnBrk="0" hangingPunct="1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DVOT-Surekh" panose="00000400000000000000" pitchFamily="2" charset="0"/>
              <a:ea typeface="Times New Roman"/>
              <a:cs typeface="DVOT-Surekh" panose="00000400000000000000" pitchFamily="2" charset="0"/>
              <a:sym typeface="Times New Roman"/>
            </a:endParaRPr>
          </a:p>
          <a:p>
            <a:pPr marL="285750" marR="0" lvl="0" indent="-196850" algn="l" defTabSz="914400" rtl="0" eaLnBrk="1" fontAlgn="auto" latinLnBrk="0" hangingPunct="1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DVOT-Surekh" panose="00000400000000000000" pitchFamily="2" charset="0"/>
              <a:ea typeface="Times New Roman"/>
              <a:cs typeface="DVOT-Surekh" panose="00000400000000000000" pitchFamily="2" charset="0"/>
              <a:sym typeface="Times New Roman"/>
            </a:endParaRPr>
          </a:p>
          <a:p>
            <a:pPr marL="285750" marR="0" lvl="0" indent="-196850" algn="l" defTabSz="914400" rtl="0" eaLnBrk="1" fontAlgn="auto" latinLnBrk="0" hangingPunct="1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DVOT-Surekh" panose="00000400000000000000" pitchFamily="2" charset="0"/>
              <a:ea typeface="Times New Roman"/>
              <a:cs typeface="DVOT-Surekh" panose="00000400000000000000" pitchFamily="2" charset="0"/>
              <a:sym typeface="Times New Roman"/>
            </a:endParaRPr>
          </a:p>
        </p:txBody>
      </p:sp>
      <p:sp>
        <p:nvSpPr>
          <p:cNvPr id="760" name="Google Shape;760;p29">
            <a:extLst>
              <a:ext uri="{FF2B5EF4-FFF2-40B4-BE49-F238E27FC236}">
                <a16:creationId xmlns:a16="http://schemas.microsoft.com/office/drawing/2014/main" id="{DEBBAA03-43CC-B023-EE3B-8E06EF0FF770}"/>
              </a:ext>
            </a:extLst>
          </p:cNvPr>
          <p:cNvSpPr/>
          <p:nvPr/>
        </p:nvSpPr>
        <p:spPr>
          <a:xfrm>
            <a:off x="974712" y="-236982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1" name="Google Shape;761;p29">
            <a:extLst>
              <a:ext uri="{FF2B5EF4-FFF2-40B4-BE49-F238E27FC236}">
                <a16:creationId xmlns:a16="http://schemas.microsoft.com/office/drawing/2014/main" id="{0F248D53-D616-A227-5498-E73CAC6BF840}"/>
              </a:ext>
            </a:extLst>
          </p:cNvPr>
          <p:cNvSpPr/>
          <p:nvPr/>
        </p:nvSpPr>
        <p:spPr>
          <a:xfrm>
            <a:off x="974712" y="-8382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2" name="Google Shape;762;p29">
            <a:extLst>
              <a:ext uri="{FF2B5EF4-FFF2-40B4-BE49-F238E27FC236}">
                <a16:creationId xmlns:a16="http://schemas.microsoft.com/office/drawing/2014/main" id="{8D75DD02-10D3-4771-91C6-62E220176D8F}"/>
              </a:ext>
            </a:extLst>
          </p:cNvPr>
          <p:cNvSpPr txBox="1"/>
          <p:nvPr/>
        </p:nvSpPr>
        <p:spPr>
          <a:xfrm>
            <a:off x="-5449" y="134455"/>
            <a:ext cx="12192000" cy="72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Times New Roman"/>
              <a:buNone/>
              <a:tabLst/>
              <a:defRPr/>
            </a:pPr>
            <a:r>
              <a:rPr kumimoji="0" lang="en-IN" sz="4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SWOT </a:t>
            </a:r>
            <a:r>
              <a:rPr kumimoji="0" lang="en-IN" sz="4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ANALYSIS: District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Google Shape;726;p29">
            <a:extLst>
              <a:ext uri="{FF2B5EF4-FFF2-40B4-BE49-F238E27FC236}">
                <a16:creationId xmlns:a16="http://schemas.microsoft.com/office/drawing/2014/main" id="{F8F9A3C8-6D98-D69C-031C-B4E340B2B5DB}"/>
              </a:ext>
            </a:extLst>
          </p:cNvPr>
          <p:cNvSpPr txBox="1"/>
          <p:nvPr/>
        </p:nvSpPr>
        <p:spPr>
          <a:xfrm>
            <a:off x="6459820" y="2946653"/>
            <a:ext cx="2399811" cy="3191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182563" marR="0" lvl="0" indent="-182563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Symbols"/>
              <a:buChar char="⮚"/>
              <a:tabLst/>
              <a:defRPr/>
            </a:pPr>
            <a:r>
              <a:rPr lang="en-US" sz="1600" dirty="0">
                <a:effectLst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Agro-processing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DVOT-Surekh" panose="00000400000000000000" pitchFamily="2" charset="0"/>
              <a:ea typeface="Times New Roman"/>
              <a:cs typeface="DVOT-Surekh" panose="00000400000000000000" pitchFamily="2" charset="0"/>
              <a:sym typeface="Times New Roman"/>
            </a:endParaRPr>
          </a:p>
          <a:p>
            <a:pPr marL="182563" marR="0" lvl="0" indent="-182563" algn="l" defTabSz="914400" rtl="0" eaLnBrk="1" fontAlgn="auto" latinLnBrk="0" hangingPunct="1"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Symbols"/>
              <a:buChar char="⮚"/>
              <a:tabLst/>
              <a:defRPr/>
            </a:pPr>
            <a:r>
              <a:rPr lang="en-US" sz="1600" dirty="0">
                <a:effectLst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Industrial cluster development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DVOT-Surekh" panose="00000400000000000000" pitchFamily="2" charset="0"/>
                <a:ea typeface="Times New Roman"/>
                <a:cs typeface="DVOT-Surekh" panose="00000400000000000000" pitchFamily="2" charset="0"/>
                <a:sym typeface="Times New Roman"/>
              </a:rPr>
              <a:t>.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VOT-Surekh" panose="00000400000000000000" pitchFamily="2" charset="0"/>
              <a:cs typeface="DVOT-Surekh" panose="00000400000000000000" pitchFamily="2" charset="0"/>
              <a:sym typeface="Arial"/>
            </a:endParaRPr>
          </a:p>
          <a:p>
            <a:pPr marL="182563" marR="0" lvl="0" indent="-182563" algn="l" defTabSz="914400" rtl="0" eaLnBrk="1" fontAlgn="auto" latinLnBrk="0" hangingPunct="1"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Symbols"/>
              <a:buChar char="⮚"/>
              <a:tabLst/>
              <a:defRPr/>
            </a:pPr>
            <a:r>
              <a:rPr lang="en-US" sz="1600" dirty="0">
                <a:effectLst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Logistic hub</a:t>
            </a:r>
          </a:p>
          <a:p>
            <a:pPr marL="182563" marR="0" lvl="0" indent="-182563" algn="l" defTabSz="914400" rtl="0" eaLnBrk="1" fontAlgn="auto" latinLnBrk="0" hangingPunct="1"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Symbols"/>
              <a:buChar char="⮚"/>
              <a:tabLst/>
              <a:defRPr/>
            </a:pPr>
            <a:r>
              <a:rPr lang="en-US" sz="1600" dirty="0"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Chain</a:t>
            </a:r>
            <a:endParaRPr lang="en-US" sz="1600" dirty="0">
              <a:effectLst/>
              <a:latin typeface="DVOT-Surekh" panose="00000400000000000000" pitchFamily="2" charset="0"/>
              <a:ea typeface="Calibri" panose="020F0502020204030204" pitchFamily="34" charset="0"/>
              <a:cs typeface="DVOT-Surekh" panose="00000400000000000000" pitchFamily="2" charset="0"/>
            </a:endParaRPr>
          </a:p>
          <a:p>
            <a:pPr marL="182563" indent="-182563">
              <a:spcBef>
                <a:spcPts val="800"/>
              </a:spcBef>
              <a:buClr>
                <a:srgbClr val="333333"/>
              </a:buClr>
              <a:buSzPts val="1200"/>
              <a:buFont typeface="Noto Sans Symbols"/>
              <a:buChar char="⮚"/>
              <a:defRPr/>
            </a:pPr>
            <a:r>
              <a:rPr lang="en-IN" sz="1600" dirty="0"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Leveraging agro-processing for exports.</a:t>
            </a:r>
          </a:p>
          <a:p>
            <a:pPr marL="182563" indent="-182563">
              <a:spcBef>
                <a:spcPts val="800"/>
              </a:spcBef>
              <a:buClr>
                <a:srgbClr val="333333"/>
              </a:buClr>
              <a:buSzPts val="1200"/>
              <a:buFont typeface="Noto Sans Symbols"/>
              <a:buChar char="⮚"/>
              <a:defRPr/>
            </a:pPr>
            <a:r>
              <a:rPr lang="en-US" sz="1600" dirty="0"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Agri Tech</a:t>
            </a:r>
          </a:p>
          <a:p>
            <a:pPr marL="182563" indent="-182563">
              <a:spcBef>
                <a:spcPts val="800"/>
              </a:spcBef>
              <a:buClr>
                <a:srgbClr val="333333"/>
              </a:buClr>
              <a:buSzPts val="1200"/>
              <a:buFont typeface="Noto Sans Symbols"/>
              <a:buChar char="⮚"/>
              <a:defRPr/>
            </a:pPr>
            <a:r>
              <a:rPr lang="en-US" sz="1600" dirty="0"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Defence</a:t>
            </a:r>
          </a:p>
        </p:txBody>
      </p:sp>
      <p:grpSp>
        <p:nvGrpSpPr>
          <p:cNvPr id="640" name="Google Shape;698;p29">
            <a:extLst>
              <a:ext uri="{FF2B5EF4-FFF2-40B4-BE49-F238E27FC236}">
                <a16:creationId xmlns:a16="http://schemas.microsoft.com/office/drawing/2014/main" id="{090EEA0C-174E-F2C1-9726-FA308C725EB6}"/>
              </a:ext>
            </a:extLst>
          </p:cNvPr>
          <p:cNvGrpSpPr/>
          <p:nvPr/>
        </p:nvGrpSpPr>
        <p:grpSpPr>
          <a:xfrm>
            <a:off x="1114701" y="1129780"/>
            <a:ext cx="1069176" cy="657356"/>
            <a:chOff x="767863" y="1568737"/>
            <a:chExt cx="339590" cy="479169"/>
          </a:xfrm>
        </p:grpSpPr>
        <p:sp>
          <p:nvSpPr>
            <p:cNvPr id="641" name="Google Shape;699;p29">
              <a:extLst>
                <a:ext uri="{FF2B5EF4-FFF2-40B4-BE49-F238E27FC236}">
                  <a16:creationId xmlns:a16="http://schemas.microsoft.com/office/drawing/2014/main" id="{86502565-03F2-84BB-D901-39B4B9BB6F82}"/>
                </a:ext>
              </a:extLst>
            </p:cNvPr>
            <p:cNvSpPr/>
            <p:nvPr/>
          </p:nvSpPr>
          <p:spPr>
            <a:xfrm>
              <a:off x="767863" y="1727006"/>
              <a:ext cx="237462" cy="320900"/>
            </a:xfrm>
            <a:custGeom>
              <a:avLst/>
              <a:gdLst/>
              <a:ahLst/>
              <a:cxnLst/>
              <a:rect l="l" t="t" r="r" b="b"/>
              <a:pathLst>
                <a:path w="11990" h="16203" extrusionOk="0">
                  <a:moveTo>
                    <a:pt x="6708" y="759"/>
                  </a:moveTo>
                  <a:cubicBezTo>
                    <a:pt x="6744" y="759"/>
                    <a:pt x="6792" y="780"/>
                    <a:pt x="6858" y="832"/>
                  </a:cubicBezTo>
                  <a:cubicBezTo>
                    <a:pt x="7013" y="963"/>
                    <a:pt x="7275" y="951"/>
                    <a:pt x="7501" y="963"/>
                  </a:cubicBezTo>
                  <a:cubicBezTo>
                    <a:pt x="8037" y="975"/>
                    <a:pt x="8358" y="1463"/>
                    <a:pt x="8382" y="1880"/>
                  </a:cubicBezTo>
                  <a:cubicBezTo>
                    <a:pt x="8394" y="2094"/>
                    <a:pt x="8465" y="2309"/>
                    <a:pt x="8549" y="2428"/>
                  </a:cubicBezTo>
                  <a:cubicBezTo>
                    <a:pt x="8715" y="2678"/>
                    <a:pt x="8382" y="2583"/>
                    <a:pt x="8418" y="2690"/>
                  </a:cubicBezTo>
                  <a:cubicBezTo>
                    <a:pt x="7703" y="2868"/>
                    <a:pt x="6965" y="2892"/>
                    <a:pt x="6275" y="3130"/>
                  </a:cubicBezTo>
                  <a:cubicBezTo>
                    <a:pt x="6239" y="3144"/>
                    <a:pt x="6209" y="3151"/>
                    <a:pt x="6185" y="3151"/>
                  </a:cubicBezTo>
                  <a:cubicBezTo>
                    <a:pt x="6103" y="3151"/>
                    <a:pt x="6083" y="3075"/>
                    <a:pt x="6120" y="2928"/>
                  </a:cubicBezTo>
                  <a:cubicBezTo>
                    <a:pt x="6263" y="2392"/>
                    <a:pt x="6048" y="1880"/>
                    <a:pt x="6037" y="1344"/>
                  </a:cubicBezTo>
                  <a:cubicBezTo>
                    <a:pt x="6037" y="1297"/>
                    <a:pt x="5989" y="1237"/>
                    <a:pt x="6001" y="1201"/>
                  </a:cubicBezTo>
                  <a:cubicBezTo>
                    <a:pt x="6120" y="1023"/>
                    <a:pt x="6334" y="1047"/>
                    <a:pt x="6501" y="1011"/>
                  </a:cubicBezTo>
                  <a:cubicBezTo>
                    <a:pt x="6601" y="983"/>
                    <a:pt x="6590" y="759"/>
                    <a:pt x="6708" y="759"/>
                  </a:cubicBezTo>
                  <a:close/>
                  <a:moveTo>
                    <a:pt x="4773" y="1483"/>
                  </a:moveTo>
                  <a:cubicBezTo>
                    <a:pt x="4929" y="1483"/>
                    <a:pt x="5085" y="1509"/>
                    <a:pt x="5251" y="1571"/>
                  </a:cubicBezTo>
                  <a:cubicBezTo>
                    <a:pt x="5406" y="1618"/>
                    <a:pt x="5441" y="1654"/>
                    <a:pt x="5370" y="1868"/>
                  </a:cubicBezTo>
                  <a:cubicBezTo>
                    <a:pt x="5560" y="2237"/>
                    <a:pt x="5346" y="2749"/>
                    <a:pt x="5584" y="3178"/>
                  </a:cubicBezTo>
                  <a:cubicBezTo>
                    <a:pt x="5656" y="3309"/>
                    <a:pt x="5596" y="3356"/>
                    <a:pt x="5501" y="3428"/>
                  </a:cubicBezTo>
                  <a:cubicBezTo>
                    <a:pt x="5036" y="3809"/>
                    <a:pt x="4941" y="4309"/>
                    <a:pt x="5048" y="4869"/>
                  </a:cubicBezTo>
                  <a:cubicBezTo>
                    <a:pt x="5060" y="4976"/>
                    <a:pt x="5084" y="5059"/>
                    <a:pt x="5179" y="5095"/>
                  </a:cubicBezTo>
                  <a:cubicBezTo>
                    <a:pt x="5465" y="5190"/>
                    <a:pt x="5179" y="5523"/>
                    <a:pt x="5417" y="5642"/>
                  </a:cubicBezTo>
                  <a:cubicBezTo>
                    <a:pt x="5394" y="5666"/>
                    <a:pt x="5358" y="5702"/>
                    <a:pt x="5346" y="5702"/>
                  </a:cubicBezTo>
                  <a:cubicBezTo>
                    <a:pt x="5324" y="5697"/>
                    <a:pt x="5303" y="5695"/>
                    <a:pt x="5282" y="5695"/>
                  </a:cubicBezTo>
                  <a:cubicBezTo>
                    <a:pt x="5104" y="5695"/>
                    <a:pt x="4986" y="5867"/>
                    <a:pt x="4965" y="5952"/>
                  </a:cubicBezTo>
                  <a:cubicBezTo>
                    <a:pt x="4882" y="6262"/>
                    <a:pt x="4524" y="6095"/>
                    <a:pt x="4394" y="6321"/>
                  </a:cubicBezTo>
                  <a:cubicBezTo>
                    <a:pt x="4388" y="6332"/>
                    <a:pt x="4379" y="6337"/>
                    <a:pt x="4368" y="6337"/>
                  </a:cubicBezTo>
                  <a:cubicBezTo>
                    <a:pt x="4309" y="6337"/>
                    <a:pt x="4189" y="6197"/>
                    <a:pt x="4179" y="6107"/>
                  </a:cubicBezTo>
                  <a:cubicBezTo>
                    <a:pt x="4084" y="5523"/>
                    <a:pt x="3834" y="4988"/>
                    <a:pt x="3703" y="4428"/>
                  </a:cubicBezTo>
                  <a:cubicBezTo>
                    <a:pt x="3572" y="3892"/>
                    <a:pt x="3227" y="3392"/>
                    <a:pt x="3310" y="2809"/>
                  </a:cubicBezTo>
                  <a:cubicBezTo>
                    <a:pt x="3381" y="2344"/>
                    <a:pt x="3691" y="1713"/>
                    <a:pt x="4322" y="1547"/>
                  </a:cubicBezTo>
                  <a:cubicBezTo>
                    <a:pt x="4478" y="1506"/>
                    <a:pt x="4626" y="1483"/>
                    <a:pt x="4773" y="1483"/>
                  </a:cubicBezTo>
                  <a:close/>
                  <a:moveTo>
                    <a:pt x="7327" y="0"/>
                  </a:moveTo>
                  <a:cubicBezTo>
                    <a:pt x="7149" y="0"/>
                    <a:pt x="6967" y="101"/>
                    <a:pt x="6765" y="101"/>
                  </a:cubicBezTo>
                  <a:cubicBezTo>
                    <a:pt x="6737" y="101"/>
                    <a:pt x="6708" y="99"/>
                    <a:pt x="6680" y="94"/>
                  </a:cubicBezTo>
                  <a:cubicBezTo>
                    <a:pt x="6649" y="89"/>
                    <a:pt x="6619" y="86"/>
                    <a:pt x="6588" y="86"/>
                  </a:cubicBezTo>
                  <a:cubicBezTo>
                    <a:pt x="6262" y="86"/>
                    <a:pt x="5893" y="357"/>
                    <a:pt x="5632" y="618"/>
                  </a:cubicBezTo>
                  <a:cubicBezTo>
                    <a:pt x="5535" y="706"/>
                    <a:pt x="5470" y="755"/>
                    <a:pt x="5371" y="755"/>
                  </a:cubicBezTo>
                  <a:cubicBezTo>
                    <a:pt x="5336" y="755"/>
                    <a:pt x="5297" y="749"/>
                    <a:pt x="5251" y="737"/>
                  </a:cubicBezTo>
                  <a:cubicBezTo>
                    <a:pt x="5100" y="705"/>
                    <a:pt x="4933" y="674"/>
                    <a:pt x="4775" y="674"/>
                  </a:cubicBezTo>
                  <a:cubicBezTo>
                    <a:pt x="4696" y="674"/>
                    <a:pt x="4620" y="682"/>
                    <a:pt x="4548" y="701"/>
                  </a:cubicBezTo>
                  <a:cubicBezTo>
                    <a:pt x="3751" y="916"/>
                    <a:pt x="3060" y="1285"/>
                    <a:pt x="2834" y="2166"/>
                  </a:cubicBezTo>
                  <a:cubicBezTo>
                    <a:pt x="2810" y="2244"/>
                    <a:pt x="2777" y="2286"/>
                    <a:pt x="2727" y="2286"/>
                  </a:cubicBezTo>
                  <a:cubicBezTo>
                    <a:pt x="2700" y="2286"/>
                    <a:pt x="2669" y="2274"/>
                    <a:pt x="2631" y="2249"/>
                  </a:cubicBezTo>
                  <a:cubicBezTo>
                    <a:pt x="2453" y="2134"/>
                    <a:pt x="2281" y="2075"/>
                    <a:pt x="2111" y="2075"/>
                  </a:cubicBezTo>
                  <a:cubicBezTo>
                    <a:pt x="1929" y="2075"/>
                    <a:pt x="1750" y="2143"/>
                    <a:pt x="1572" y="2285"/>
                  </a:cubicBezTo>
                  <a:cubicBezTo>
                    <a:pt x="1393" y="2428"/>
                    <a:pt x="1084" y="2404"/>
                    <a:pt x="988" y="2606"/>
                  </a:cubicBezTo>
                  <a:cubicBezTo>
                    <a:pt x="750" y="3071"/>
                    <a:pt x="500" y="3523"/>
                    <a:pt x="286" y="4011"/>
                  </a:cubicBezTo>
                  <a:cubicBezTo>
                    <a:pt x="143" y="4345"/>
                    <a:pt x="298" y="4738"/>
                    <a:pt x="24" y="5023"/>
                  </a:cubicBezTo>
                  <a:cubicBezTo>
                    <a:pt x="12" y="5392"/>
                    <a:pt x="12" y="5773"/>
                    <a:pt x="0" y="6142"/>
                  </a:cubicBezTo>
                  <a:cubicBezTo>
                    <a:pt x="119" y="6404"/>
                    <a:pt x="179" y="6666"/>
                    <a:pt x="203" y="6940"/>
                  </a:cubicBezTo>
                  <a:cubicBezTo>
                    <a:pt x="250" y="7416"/>
                    <a:pt x="274" y="7893"/>
                    <a:pt x="369" y="8345"/>
                  </a:cubicBezTo>
                  <a:cubicBezTo>
                    <a:pt x="512" y="9024"/>
                    <a:pt x="595" y="9726"/>
                    <a:pt x="822" y="10393"/>
                  </a:cubicBezTo>
                  <a:cubicBezTo>
                    <a:pt x="1024" y="10953"/>
                    <a:pt x="1191" y="11524"/>
                    <a:pt x="1465" y="12060"/>
                  </a:cubicBezTo>
                  <a:cubicBezTo>
                    <a:pt x="1560" y="12238"/>
                    <a:pt x="1655" y="12405"/>
                    <a:pt x="1631" y="12667"/>
                  </a:cubicBezTo>
                  <a:cubicBezTo>
                    <a:pt x="1572" y="13358"/>
                    <a:pt x="1417" y="14036"/>
                    <a:pt x="1405" y="14727"/>
                  </a:cubicBezTo>
                  <a:cubicBezTo>
                    <a:pt x="1405" y="15060"/>
                    <a:pt x="1488" y="15417"/>
                    <a:pt x="1798" y="15620"/>
                  </a:cubicBezTo>
                  <a:cubicBezTo>
                    <a:pt x="2131" y="15834"/>
                    <a:pt x="2512" y="15929"/>
                    <a:pt x="2893" y="15989"/>
                  </a:cubicBezTo>
                  <a:cubicBezTo>
                    <a:pt x="3429" y="16084"/>
                    <a:pt x="3965" y="16108"/>
                    <a:pt x="4489" y="16168"/>
                  </a:cubicBezTo>
                  <a:cubicBezTo>
                    <a:pt x="4703" y="16193"/>
                    <a:pt x="4916" y="16203"/>
                    <a:pt x="5126" y="16203"/>
                  </a:cubicBezTo>
                  <a:cubicBezTo>
                    <a:pt x="5710" y="16203"/>
                    <a:pt x="6281" y="16125"/>
                    <a:pt x="6858" y="16072"/>
                  </a:cubicBezTo>
                  <a:cubicBezTo>
                    <a:pt x="7394" y="16025"/>
                    <a:pt x="7501" y="15810"/>
                    <a:pt x="7370" y="15310"/>
                  </a:cubicBezTo>
                  <a:lnTo>
                    <a:pt x="7370" y="15310"/>
                  </a:lnTo>
                  <a:cubicBezTo>
                    <a:pt x="7207" y="15355"/>
                    <a:pt x="7045" y="15449"/>
                    <a:pt x="6879" y="15449"/>
                  </a:cubicBezTo>
                  <a:cubicBezTo>
                    <a:pt x="6778" y="15449"/>
                    <a:pt x="6676" y="15414"/>
                    <a:pt x="6572" y="15310"/>
                  </a:cubicBezTo>
                  <a:cubicBezTo>
                    <a:pt x="6567" y="15300"/>
                    <a:pt x="6552" y="15297"/>
                    <a:pt x="6533" y="15297"/>
                  </a:cubicBezTo>
                  <a:cubicBezTo>
                    <a:pt x="6509" y="15297"/>
                    <a:pt x="6479" y="15303"/>
                    <a:pt x="6465" y="15310"/>
                  </a:cubicBezTo>
                  <a:cubicBezTo>
                    <a:pt x="6295" y="15412"/>
                    <a:pt x="6118" y="15439"/>
                    <a:pt x="5937" y="15439"/>
                  </a:cubicBezTo>
                  <a:cubicBezTo>
                    <a:pt x="5737" y="15439"/>
                    <a:pt x="5532" y="15406"/>
                    <a:pt x="5331" y="15406"/>
                  </a:cubicBezTo>
                  <a:cubicBezTo>
                    <a:pt x="5268" y="15406"/>
                    <a:pt x="5206" y="15409"/>
                    <a:pt x="5144" y="15417"/>
                  </a:cubicBezTo>
                  <a:cubicBezTo>
                    <a:pt x="5035" y="15429"/>
                    <a:pt x="4921" y="15437"/>
                    <a:pt x="4804" y="15437"/>
                  </a:cubicBezTo>
                  <a:cubicBezTo>
                    <a:pt x="4559" y="15437"/>
                    <a:pt x="4301" y="15403"/>
                    <a:pt x="4060" y="15298"/>
                  </a:cubicBezTo>
                  <a:cubicBezTo>
                    <a:pt x="4013" y="15285"/>
                    <a:pt x="3917" y="15226"/>
                    <a:pt x="3823" y="15226"/>
                  </a:cubicBezTo>
                  <a:cubicBezTo>
                    <a:pt x="3750" y="15226"/>
                    <a:pt x="3678" y="15262"/>
                    <a:pt x="3632" y="15382"/>
                  </a:cubicBezTo>
                  <a:cubicBezTo>
                    <a:pt x="3632" y="15401"/>
                    <a:pt x="3576" y="15421"/>
                    <a:pt x="3556" y="15421"/>
                  </a:cubicBezTo>
                  <a:cubicBezTo>
                    <a:pt x="3551" y="15421"/>
                    <a:pt x="3548" y="15420"/>
                    <a:pt x="3548" y="15417"/>
                  </a:cubicBezTo>
                  <a:cubicBezTo>
                    <a:pt x="3239" y="15060"/>
                    <a:pt x="2750" y="15310"/>
                    <a:pt x="2417" y="15084"/>
                  </a:cubicBezTo>
                  <a:cubicBezTo>
                    <a:pt x="2227" y="14965"/>
                    <a:pt x="2179" y="14739"/>
                    <a:pt x="2155" y="14560"/>
                  </a:cubicBezTo>
                  <a:cubicBezTo>
                    <a:pt x="2119" y="14310"/>
                    <a:pt x="2108" y="14036"/>
                    <a:pt x="2227" y="13810"/>
                  </a:cubicBezTo>
                  <a:cubicBezTo>
                    <a:pt x="2465" y="13334"/>
                    <a:pt x="2262" y="12822"/>
                    <a:pt x="2369" y="12322"/>
                  </a:cubicBezTo>
                  <a:cubicBezTo>
                    <a:pt x="2417" y="12155"/>
                    <a:pt x="2167" y="11941"/>
                    <a:pt x="2072" y="11738"/>
                  </a:cubicBezTo>
                  <a:cubicBezTo>
                    <a:pt x="1917" y="11357"/>
                    <a:pt x="1750" y="10988"/>
                    <a:pt x="1631" y="10584"/>
                  </a:cubicBezTo>
                  <a:cubicBezTo>
                    <a:pt x="1465" y="10000"/>
                    <a:pt x="1250" y="9429"/>
                    <a:pt x="1155" y="8833"/>
                  </a:cubicBezTo>
                  <a:cubicBezTo>
                    <a:pt x="1036" y="8155"/>
                    <a:pt x="845" y="7488"/>
                    <a:pt x="953" y="6785"/>
                  </a:cubicBezTo>
                  <a:cubicBezTo>
                    <a:pt x="965" y="6714"/>
                    <a:pt x="976" y="6643"/>
                    <a:pt x="917" y="6559"/>
                  </a:cubicBezTo>
                  <a:cubicBezTo>
                    <a:pt x="464" y="5916"/>
                    <a:pt x="691" y="5226"/>
                    <a:pt x="881" y="4571"/>
                  </a:cubicBezTo>
                  <a:cubicBezTo>
                    <a:pt x="1000" y="4107"/>
                    <a:pt x="1203" y="3666"/>
                    <a:pt x="1476" y="3273"/>
                  </a:cubicBezTo>
                  <a:cubicBezTo>
                    <a:pt x="1626" y="3048"/>
                    <a:pt x="1924" y="2860"/>
                    <a:pt x="2207" y="2860"/>
                  </a:cubicBezTo>
                  <a:cubicBezTo>
                    <a:pt x="2283" y="2860"/>
                    <a:pt x="2358" y="2874"/>
                    <a:pt x="2429" y="2904"/>
                  </a:cubicBezTo>
                  <a:cubicBezTo>
                    <a:pt x="2631" y="2987"/>
                    <a:pt x="2727" y="3225"/>
                    <a:pt x="2798" y="3511"/>
                  </a:cubicBezTo>
                  <a:cubicBezTo>
                    <a:pt x="2917" y="4047"/>
                    <a:pt x="3012" y="4630"/>
                    <a:pt x="3346" y="5119"/>
                  </a:cubicBezTo>
                  <a:cubicBezTo>
                    <a:pt x="3739" y="5714"/>
                    <a:pt x="3596" y="6833"/>
                    <a:pt x="3084" y="7369"/>
                  </a:cubicBezTo>
                  <a:cubicBezTo>
                    <a:pt x="3011" y="7451"/>
                    <a:pt x="2883" y="7489"/>
                    <a:pt x="2749" y="7489"/>
                  </a:cubicBezTo>
                  <a:cubicBezTo>
                    <a:pt x="2534" y="7489"/>
                    <a:pt x="2302" y="7390"/>
                    <a:pt x="2250" y="7214"/>
                  </a:cubicBezTo>
                  <a:cubicBezTo>
                    <a:pt x="2119" y="6702"/>
                    <a:pt x="1691" y="6345"/>
                    <a:pt x="1524" y="5845"/>
                  </a:cubicBezTo>
                  <a:cubicBezTo>
                    <a:pt x="1500" y="5761"/>
                    <a:pt x="1441" y="5690"/>
                    <a:pt x="1405" y="5595"/>
                  </a:cubicBezTo>
                  <a:cubicBezTo>
                    <a:pt x="1363" y="5458"/>
                    <a:pt x="1266" y="5313"/>
                    <a:pt x="1162" y="5313"/>
                  </a:cubicBezTo>
                  <a:cubicBezTo>
                    <a:pt x="1148" y="5313"/>
                    <a:pt x="1133" y="5315"/>
                    <a:pt x="1119" y="5321"/>
                  </a:cubicBezTo>
                  <a:cubicBezTo>
                    <a:pt x="988" y="5380"/>
                    <a:pt x="881" y="5559"/>
                    <a:pt x="929" y="5761"/>
                  </a:cubicBezTo>
                  <a:cubicBezTo>
                    <a:pt x="1024" y="6059"/>
                    <a:pt x="1131" y="6345"/>
                    <a:pt x="1286" y="6619"/>
                  </a:cubicBezTo>
                  <a:cubicBezTo>
                    <a:pt x="1536" y="7047"/>
                    <a:pt x="1762" y="7488"/>
                    <a:pt x="2024" y="7905"/>
                  </a:cubicBezTo>
                  <a:cubicBezTo>
                    <a:pt x="2166" y="8128"/>
                    <a:pt x="2477" y="8289"/>
                    <a:pt x="2787" y="8289"/>
                  </a:cubicBezTo>
                  <a:cubicBezTo>
                    <a:pt x="3023" y="8289"/>
                    <a:pt x="3258" y="8196"/>
                    <a:pt x="3417" y="7964"/>
                  </a:cubicBezTo>
                  <a:cubicBezTo>
                    <a:pt x="3608" y="7690"/>
                    <a:pt x="3893" y="7488"/>
                    <a:pt x="4024" y="7155"/>
                  </a:cubicBezTo>
                  <a:cubicBezTo>
                    <a:pt x="4053" y="7079"/>
                    <a:pt x="4125" y="6975"/>
                    <a:pt x="4283" y="6975"/>
                  </a:cubicBezTo>
                  <a:cubicBezTo>
                    <a:pt x="4325" y="6975"/>
                    <a:pt x="4374" y="6982"/>
                    <a:pt x="4429" y="7000"/>
                  </a:cubicBezTo>
                  <a:cubicBezTo>
                    <a:pt x="4489" y="7019"/>
                    <a:pt x="4548" y="7027"/>
                    <a:pt x="4605" y="7027"/>
                  </a:cubicBezTo>
                  <a:cubicBezTo>
                    <a:pt x="4944" y="7027"/>
                    <a:pt x="5232" y="6726"/>
                    <a:pt x="5477" y="6512"/>
                  </a:cubicBezTo>
                  <a:cubicBezTo>
                    <a:pt x="5632" y="6381"/>
                    <a:pt x="5715" y="6083"/>
                    <a:pt x="5906" y="5928"/>
                  </a:cubicBezTo>
                  <a:cubicBezTo>
                    <a:pt x="5956" y="5890"/>
                    <a:pt x="6003" y="5875"/>
                    <a:pt x="6049" y="5875"/>
                  </a:cubicBezTo>
                  <a:cubicBezTo>
                    <a:pt x="6205" y="5875"/>
                    <a:pt x="6349" y="6042"/>
                    <a:pt x="6551" y="6042"/>
                  </a:cubicBezTo>
                  <a:cubicBezTo>
                    <a:pt x="6587" y="6042"/>
                    <a:pt x="6626" y="6037"/>
                    <a:pt x="6668" y="6023"/>
                  </a:cubicBezTo>
                  <a:lnTo>
                    <a:pt x="6668" y="6023"/>
                  </a:lnTo>
                  <a:cubicBezTo>
                    <a:pt x="6394" y="6381"/>
                    <a:pt x="6025" y="6523"/>
                    <a:pt x="5834" y="6845"/>
                  </a:cubicBezTo>
                  <a:cubicBezTo>
                    <a:pt x="5768" y="6949"/>
                    <a:pt x="5739" y="7091"/>
                    <a:pt x="5587" y="7091"/>
                  </a:cubicBezTo>
                  <a:cubicBezTo>
                    <a:pt x="5548" y="7091"/>
                    <a:pt x="5500" y="7081"/>
                    <a:pt x="5441" y="7059"/>
                  </a:cubicBezTo>
                  <a:cubicBezTo>
                    <a:pt x="5434" y="7056"/>
                    <a:pt x="5427" y="7054"/>
                    <a:pt x="5421" y="7054"/>
                  </a:cubicBezTo>
                  <a:cubicBezTo>
                    <a:pt x="5337" y="7054"/>
                    <a:pt x="5352" y="7341"/>
                    <a:pt x="5275" y="7452"/>
                  </a:cubicBezTo>
                  <a:cubicBezTo>
                    <a:pt x="5203" y="7559"/>
                    <a:pt x="5310" y="7702"/>
                    <a:pt x="5215" y="7738"/>
                  </a:cubicBezTo>
                  <a:cubicBezTo>
                    <a:pt x="4882" y="7869"/>
                    <a:pt x="4798" y="8143"/>
                    <a:pt x="4644" y="8417"/>
                  </a:cubicBezTo>
                  <a:cubicBezTo>
                    <a:pt x="4572" y="8559"/>
                    <a:pt x="4429" y="8726"/>
                    <a:pt x="4310" y="8881"/>
                  </a:cubicBezTo>
                  <a:cubicBezTo>
                    <a:pt x="4024" y="9226"/>
                    <a:pt x="3977" y="9655"/>
                    <a:pt x="3905" y="10060"/>
                  </a:cubicBezTo>
                  <a:cubicBezTo>
                    <a:pt x="3893" y="10143"/>
                    <a:pt x="3751" y="10310"/>
                    <a:pt x="3989" y="10333"/>
                  </a:cubicBezTo>
                  <a:cubicBezTo>
                    <a:pt x="4081" y="10347"/>
                    <a:pt x="4190" y="10385"/>
                    <a:pt x="4285" y="10385"/>
                  </a:cubicBezTo>
                  <a:cubicBezTo>
                    <a:pt x="4361" y="10385"/>
                    <a:pt x="4428" y="10359"/>
                    <a:pt x="4465" y="10274"/>
                  </a:cubicBezTo>
                  <a:cubicBezTo>
                    <a:pt x="4620" y="9857"/>
                    <a:pt x="4941" y="9512"/>
                    <a:pt x="5001" y="9060"/>
                  </a:cubicBezTo>
                  <a:cubicBezTo>
                    <a:pt x="5001" y="9048"/>
                    <a:pt x="4977" y="9024"/>
                    <a:pt x="4965" y="9012"/>
                  </a:cubicBezTo>
                  <a:cubicBezTo>
                    <a:pt x="5596" y="8619"/>
                    <a:pt x="5810" y="7857"/>
                    <a:pt x="6382" y="7416"/>
                  </a:cubicBezTo>
                  <a:cubicBezTo>
                    <a:pt x="6894" y="7035"/>
                    <a:pt x="7263" y="6512"/>
                    <a:pt x="7894" y="6250"/>
                  </a:cubicBezTo>
                  <a:cubicBezTo>
                    <a:pt x="8168" y="6131"/>
                    <a:pt x="8418" y="5845"/>
                    <a:pt x="8751" y="5750"/>
                  </a:cubicBezTo>
                  <a:cubicBezTo>
                    <a:pt x="8954" y="5690"/>
                    <a:pt x="9013" y="5500"/>
                    <a:pt x="8977" y="5345"/>
                  </a:cubicBezTo>
                  <a:cubicBezTo>
                    <a:pt x="8934" y="5159"/>
                    <a:pt x="8780" y="4983"/>
                    <a:pt x="8580" y="4983"/>
                  </a:cubicBezTo>
                  <a:cubicBezTo>
                    <a:pt x="8562" y="4983"/>
                    <a:pt x="8544" y="4985"/>
                    <a:pt x="8525" y="4988"/>
                  </a:cubicBezTo>
                  <a:cubicBezTo>
                    <a:pt x="8334" y="5011"/>
                    <a:pt x="8073" y="4964"/>
                    <a:pt x="7989" y="5238"/>
                  </a:cubicBezTo>
                  <a:cubicBezTo>
                    <a:pt x="7965" y="5297"/>
                    <a:pt x="7930" y="5321"/>
                    <a:pt x="7870" y="5333"/>
                  </a:cubicBezTo>
                  <a:cubicBezTo>
                    <a:pt x="7747" y="5381"/>
                    <a:pt x="7557" y="5406"/>
                    <a:pt x="7342" y="5406"/>
                  </a:cubicBezTo>
                  <a:cubicBezTo>
                    <a:pt x="6811" y="5406"/>
                    <a:pt x="6126" y="5252"/>
                    <a:pt x="5906" y="4904"/>
                  </a:cubicBezTo>
                  <a:cubicBezTo>
                    <a:pt x="5787" y="4726"/>
                    <a:pt x="5656" y="4511"/>
                    <a:pt x="5679" y="4285"/>
                  </a:cubicBezTo>
                  <a:cubicBezTo>
                    <a:pt x="5715" y="3880"/>
                    <a:pt x="6072" y="3845"/>
                    <a:pt x="6358" y="3773"/>
                  </a:cubicBezTo>
                  <a:cubicBezTo>
                    <a:pt x="7346" y="3559"/>
                    <a:pt x="8334" y="3356"/>
                    <a:pt x="9311" y="3130"/>
                  </a:cubicBezTo>
                  <a:cubicBezTo>
                    <a:pt x="9597" y="3071"/>
                    <a:pt x="9894" y="3142"/>
                    <a:pt x="10168" y="2999"/>
                  </a:cubicBezTo>
                  <a:cubicBezTo>
                    <a:pt x="10173" y="2997"/>
                    <a:pt x="10179" y="2996"/>
                    <a:pt x="10185" y="2996"/>
                  </a:cubicBezTo>
                  <a:cubicBezTo>
                    <a:pt x="10301" y="2996"/>
                    <a:pt x="10537" y="3402"/>
                    <a:pt x="10525" y="3583"/>
                  </a:cubicBezTo>
                  <a:cubicBezTo>
                    <a:pt x="10513" y="4047"/>
                    <a:pt x="10644" y="4476"/>
                    <a:pt x="10763" y="4916"/>
                  </a:cubicBezTo>
                  <a:cubicBezTo>
                    <a:pt x="10823" y="5119"/>
                    <a:pt x="10835" y="5333"/>
                    <a:pt x="10894" y="5547"/>
                  </a:cubicBezTo>
                  <a:cubicBezTo>
                    <a:pt x="11013" y="5976"/>
                    <a:pt x="10930" y="6428"/>
                    <a:pt x="11073" y="6869"/>
                  </a:cubicBezTo>
                  <a:cubicBezTo>
                    <a:pt x="11180" y="7202"/>
                    <a:pt x="11061" y="7512"/>
                    <a:pt x="10787" y="7774"/>
                  </a:cubicBezTo>
                  <a:cubicBezTo>
                    <a:pt x="10478" y="8047"/>
                    <a:pt x="10097" y="8262"/>
                    <a:pt x="9870" y="8631"/>
                  </a:cubicBezTo>
                  <a:cubicBezTo>
                    <a:pt x="9716" y="8893"/>
                    <a:pt x="9513" y="9119"/>
                    <a:pt x="9251" y="9286"/>
                  </a:cubicBezTo>
                  <a:lnTo>
                    <a:pt x="8870" y="9905"/>
                  </a:lnTo>
                  <a:cubicBezTo>
                    <a:pt x="8811" y="10060"/>
                    <a:pt x="8596" y="10036"/>
                    <a:pt x="8525" y="10191"/>
                  </a:cubicBezTo>
                  <a:cubicBezTo>
                    <a:pt x="8251" y="10786"/>
                    <a:pt x="7882" y="11322"/>
                    <a:pt x="7680" y="11953"/>
                  </a:cubicBezTo>
                  <a:cubicBezTo>
                    <a:pt x="7465" y="12631"/>
                    <a:pt x="7430" y="13322"/>
                    <a:pt x="7299" y="14001"/>
                  </a:cubicBezTo>
                  <a:cubicBezTo>
                    <a:pt x="7215" y="14441"/>
                    <a:pt x="7263" y="14882"/>
                    <a:pt x="7370" y="15310"/>
                  </a:cubicBezTo>
                  <a:cubicBezTo>
                    <a:pt x="7383" y="15308"/>
                    <a:pt x="7394" y="15307"/>
                    <a:pt x="7405" y="15307"/>
                  </a:cubicBezTo>
                  <a:cubicBezTo>
                    <a:pt x="7508" y="15307"/>
                    <a:pt x="7544" y="15402"/>
                    <a:pt x="7608" y="15477"/>
                  </a:cubicBezTo>
                  <a:cubicBezTo>
                    <a:pt x="7675" y="15544"/>
                    <a:pt x="7773" y="15621"/>
                    <a:pt x="7854" y="15621"/>
                  </a:cubicBezTo>
                  <a:cubicBezTo>
                    <a:pt x="7859" y="15621"/>
                    <a:pt x="7865" y="15621"/>
                    <a:pt x="7870" y="15620"/>
                  </a:cubicBezTo>
                  <a:cubicBezTo>
                    <a:pt x="7965" y="15608"/>
                    <a:pt x="7977" y="15477"/>
                    <a:pt x="8001" y="15370"/>
                  </a:cubicBezTo>
                  <a:cubicBezTo>
                    <a:pt x="8061" y="15156"/>
                    <a:pt x="8049" y="14929"/>
                    <a:pt x="8037" y="14715"/>
                  </a:cubicBezTo>
                  <a:cubicBezTo>
                    <a:pt x="8001" y="14060"/>
                    <a:pt x="8073" y="13417"/>
                    <a:pt x="8251" y="12774"/>
                  </a:cubicBezTo>
                  <a:cubicBezTo>
                    <a:pt x="8370" y="12310"/>
                    <a:pt x="8537" y="11869"/>
                    <a:pt x="8715" y="11453"/>
                  </a:cubicBezTo>
                  <a:cubicBezTo>
                    <a:pt x="8966" y="10857"/>
                    <a:pt x="9406" y="10357"/>
                    <a:pt x="9870" y="9881"/>
                  </a:cubicBezTo>
                  <a:cubicBezTo>
                    <a:pt x="10359" y="9369"/>
                    <a:pt x="10823" y="8833"/>
                    <a:pt x="11382" y="8393"/>
                  </a:cubicBezTo>
                  <a:cubicBezTo>
                    <a:pt x="11609" y="8214"/>
                    <a:pt x="11799" y="7905"/>
                    <a:pt x="11906" y="7619"/>
                  </a:cubicBezTo>
                  <a:cubicBezTo>
                    <a:pt x="11990" y="7393"/>
                    <a:pt x="11883" y="7083"/>
                    <a:pt x="11835" y="6845"/>
                  </a:cubicBezTo>
                  <a:cubicBezTo>
                    <a:pt x="11680" y="6119"/>
                    <a:pt x="11609" y="5380"/>
                    <a:pt x="11454" y="4654"/>
                  </a:cubicBezTo>
                  <a:cubicBezTo>
                    <a:pt x="11311" y="4023"/>
                    <a:pt x="11252" y="3368"/>
                    <a:pt x="11132" y="2725"/>
                  </a:cubicBezTo>
                  <a:cubicBezTo>
                    <a:pt x="11054" y="2343"/>
                    <a:pt x="10951" y="2189"/>
                    <a:pt x="10711" y="2189"/>
                  </a:cubicBezTo>
                  <a:cubicBezTo>
                    <a:pt x="10622" y="2189"/>
                    <a:pt x="10514" y="2210"/>
                    <a:pt x="10382" y="2249"/>
                  </a:cubicBezTo>
                  <a:cubicBezTo>
                    <a:pt x="10025" y="2344"/>
                    <a:pt x="9632" y="2321"/>
                    <a:pt x="9287" y="2475"/>
                  </a:cubicBezTo>
                  <a:cubicBezTo>
                    <a:pt x="9259" y="2489"/>
                    <a:pt x="9225" y="2497"/>
                    <a:pt x="9193" y="2497"/>
                  </a:cubicBezTo>
                  <a:cubicBezTo>
                    <a:pt x="9113" y="2497"/>
                    <a:pt x="9039" y="2451"/>
                    <a:pt x="9073" y="2333"/>
                  </a:cubicBezTo>
                  <a:cubicBezTo>
                    <a:pt x="9216" y="1773"/>
                    <a:pt x="8918" y="1332"/>
                    <a:pt x="8763" y="832"/>
                  </a:cubicBezTo>
                  <a:cubicBezTo>
                    <a:pt x="8692" y="618"/>
                    <a:pt x="8573" y="499"/>
                    <a:pt x="8430" y="416"/>
                  </a:cubicBezTo>
                  <a:cubicBezTo>
                    <a:pt x="8144" y="249"/>
                    <a:pt x="7811" y="213"/>
                    <a:pt x="7513" y="47"/>
                  </a:cubicBezTo>
                  <a:cubicBezTo>
                    <a:pt x="7451" y="13"/>
                    <a:pt x="7389" y="0"/>
                    <a:pt x="7327" y="0"/>
                  </a:cubicBezTo>
                  <a:close/>
                </a:path>
              </a:pathLst>
            </a:custGeom>
            <a:solidFill>
              <a:srgbClr val="006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42" name="Google Shape;700;p29">
              <a:extLst>
                <a:ext uri="{FF2B5EF4-FFF2-40B4-BE49-F238E27FC236}">
                  <a16:creationId xmlns:a16="http://schemas.microsoft.com/office/drawing/2014/main" id="{27880A53-A2C8-5B78-1E13-85B173E6F909}"/>
                </a:ext>
              </a:extLst>
            </p:cNvPr>
            <p:cNvSpPr/>
            <p:nvPr/>
          </p:nvSpPr>
          <p:spPr>
            <a:xfrm>
              <a:off x="792858" y="1568737"/>
              <a:ext cx="171155" cy="149587"/>
            </a:xfrm>
            <a:custGeom>
              <a:avLst/>
              <a:gdLst/>
              <a:ahLst/>
              <a:cxnLst/>
              <a:rect l="l" t="t" r="r" b="b"/>
              <a:pathLst>
                <a:path w="8642" h="7553" extrusionOk="0">
                  <a:moveTo>
                    <a:pt x="5263" y="1"/>
                  </a:moveTo>
                  <a:cubicBezTo>
                    <a:pt x="4775" y="156"/>
                    <a:pt x="3084" y="3930"/>
                    <a:pt x="3203" y="4692"/>
                  </a:cubicBezTo>
                  <a:cubicBezTo>
                    <a:pt x="2786" y="4323"/>
                    <a:pt x="2393" y="4013"/>
                    <a:pt x="2036" y="3656"/>
                  </a:cubicBezTo>
                  <a:cubicBezTo>
                    <a:pt x="1488" y="3132"/>
                    <a:pt x="953" y="2596"/>
                    <a:pt x="369" y="2120"/>
                  </a:cubicBezTo>
                  <a:cubicBezTo>
                    <a:pt x="329" y="2080"/>
                    <a:pt x="284" y="2040"/>
                    <a:pt x="236" y="2040"/>
                  </a:cubicBezTo>
                  <a:cubicBezTo>
                    <a:pt x="213" y="2040"/>
                    <a:pt x="190" y="2049"/>
                    <a:pt x="167" y="2072"/>
                  </a:cubicBezTo>
                  <a:cubicBezTo>
                    <a:pt x="95" y="2132"/>
                    <a:pt x="0" y="2263"/>
                    <a:pt x="12" y="2275"/>
                  </a:cubicBezTo>
                  <a:cubicBezTo>
                    <a:pt x="274" y="2584"/>
                    <a:pt x="155" y="2965"/>
                    <a:pt x="238" y="3299"/>
                  </a:cubicBezTo>
                  <a:cubicBezTo>
                    <a:pt x="393" y="3977"/>
                    <a:pt x="560" y="4644"/>
                    <a:pt x="691" y="5335"/>
                  </a:cubicBezTo>
                  <a:cubicBezTo>
                    <a:pt x="762" y="5692"/>
                    <a:pt x="774" y="6085"/>
                    <a:pt x="1060" y="6394"/>
                  </a:cubicBezTo>
                  <a:cubicBezTo>
                    <a:pt x="1179" y="6525"/>
                    <a:pt x="1155" y="6811"/>
                    <a:pt x="1155" y="7025"/>
                  </a:cubicBezTo>
                  <a:cubicBezTo>
                    <a:pt x="1143" y="7335"/>
                    <a:pt x="1227" y="7549"/>
                    <a:pt x="1572" y="7549"/>
                  </a:cubicBezTo>
                  <a:cubicBezTo>
                    <a:pt x="1603" y="7551"/>
                    <a:pt x="1636" y="7553"/>
                    <a:pt x="1669" y="7553"/>
                  </a:cubicBezTo>
                  <a:cubicBezTo>
                    <a:pt x="1842" y="7553"/>
                    <a:pt x="1996" y="7507"/>
                    <a:pt x="1846" y="7216"/>
                  </a:cubicBezTo>
                  <a:cubicBezTo>
                    <a:pt x="1786" y="7097"/>
                    <a:pt x="1977" y="6990"/>
                    <a:pt x="1905" y="6811"/>
                  </a:cubicBezTo>
                  <a:cubicBezTo>
                    <a:pt x="1774" y="6490"/>
                    <a:pt x="1643" y="6168"/>
                    <a:pt x="1596" y="5823"/>
                  </a:cubicBezTo>
                  <a:cubicBezTo>
                    <a:pt x="1548" y="5454"/>
                    <a:pt x="1524" y="5037"/>
                    <a:pt x="1346" y="4728"/>
                  </a:cubicBezTo>
                  <a:cubicBezTo>
                    <a:pt x="1131" y="4382"/>
                    <a:pt x="988" y="4037"/>
                    <a:pt x="917" y="3644"/>
                  </a:cubicBezTo>
                  <a:cubicBezTo>
                    <a:pt x="893" y="3549"/>
                    <a:pt x="822" y="3477"/>
                    <a:pt x="953" y="3418"/>
                  </a:cubicBezTo>
                  <a:cubicBezTo>
                    <a:pt x="975" y="3409"/>
                    <a:pt x="993" y="3405"/>
                    <a:pt x="1009" y="3405"/>
                  </a:cubicBezTo>
                  <a:cubicBezTo>
                    <a:pt x="1078" y="3405"/>
                    <a:pt x="1097" y="3479"/>
                    <a:pt x="1155" y="3537"/>
                  </a:cubicBezTo>
                  <a:cubicBezTo>
                    <a:pt x="1703" y="4120"/>
                    <a:pt x="2250" y="4704"/>
                    <a:pt x="2810" y="5275"/>
                  </a:cubicBezTo>
                  <a:cubicBezTo>
                    <a:pt x="2989" y="5454"/>
                    <a:pt x="3227" y="5466"/>
                    <a:pt x="3453" y="5525"/>
                  </a:cubicBezTo>
                  <a:cubicBezTo>
                    <a:pt x="3469" y="5530"/>
                    <a:pt x="3486" y="5532"/>
                    <a:pt x="3504" y="5532"/>
                  </a:cubicBezTo>
                  <a:cubicBezTo>
                    <a:pt x="3617" y="5532"/>
                    <a:pt x="3747" y="5441"/>
                    <a:pt x="3727" y="5359"/>
                  </a:cubicBezTo>
                  <a:cubicBezTo>
                    <a:pt x="3667" y="5013"/>
                    <a:pt x="3989" y="4811"/>
                    <a:pt x="3989" y="4501"/>
                  </a:cubicBezTo>
                  <a:cubicBezTo>
                    <a:pt x="4001" y="4132"/>
                    <a:pt x="4203" y="3823"/>
                    <a:pt x="4346" y="3525"/>
                  </a:cubicBezTo>
                  <a:cubicBezTo>
                    <a:pt x="4536" y="3144"/>
                    <a:pt x="4405" y="2632"/>
                    <a:pt x="4810" y="2346"/>
                  </a:cubicBezTo>
                  <a:cubicBezTo>
                    <a:pt x="4822" y="2346"/>
                    <a:pt x="4798" y="2299"/>
                    <a:pt x="4786" y="2287"/>
                  </a:cubicBezTo>
                  <a:cubicBezTo>
                    <a:pt x="4596" y="2192"/>
                    <a:pt x="4715" y="2120"/>
                    <a:pt x="4798" y="2025"/>
                  </a:cubicBezTo>
                  <a:cubicBezTo>
                    <a:pt x="4953" y="1870"/>
                    <a:pt x="5060" y="1691"/>
                    <a:pt x="4989" y="1453"/>
                  </a:cubicBezTo>
                  <a:cubicBezTo>
                    <a:pt x="4965" y="1370"/>
                    <a:pt x="4965" y="1275"/>
                    <a:pt x="5072" y="1263"/>
                  </a:cubicBezTo>
                  <a:cubicBezTo>
                    <a:pt x="5077" y="1262"/>
                    <a:pt x="5082" y="1262"/>
                    <a:pt x="5086" y="1262"/>
                  </a:cubicBezTo>
                  <a:cubicBezTo>
                    <a:pt x="5170" y="1262"/>
                    <a:pt x="5193" y="1362"/>
                    <a:pt x="5215" y="1430"/>
                  </a:cubicBezTo>
                  <a:cubicBezTo>
                    <a:pt x="5263" y="1596"/>
                    <a:pt x="5239" y="1775"/>
                    <a:pt x="5251" y="1930"/>
                  </a:cubicBezTo>
                  <a:cubicBezTo>
                    <a:pt x="5287" y="2311"/>
                    <a:pt x="5465" y="2692"/>
                    <a:pt x="5429" y="3037"/>
                  </a:cubicBezTo>
                  <a:cubicBezTo>
                    <a:pt x="5394" y="3406"/>
                    <a:pt x="5537" y="3727"/>
                    <a:pt x="5584" y="4061"/>
                  </a:cubicBezTo>
                  <a:cubicBezTo>
                    <a:pt x="5632" y="4478"/>
                    <a:pt x="5703" y="4978"/>
                    <a:pt x="6144" y="5359"/>
                  </a:cubicBezTo>
                  <a:cubicBezTo>
                    <a:pt x="6248" y="5447"/>
                    <a:pt x="6322" y="5481"/>
                    <a:pt x="6380" y="5481"/>
                  </a:cubicBezTo>
                  <a:cubicBezTo>
                    <a:pt x="6447" y="5481"/>
                    <a:pt x="6492" y="5435"/>
                    <a:pt x="6537" y="5371"/>
                  </a:cubicBezTo>
                  <a:cubicBezTo>
                    <a:pt x="7215" y="4406"/>
                    <a:pt x="7882" y="3418"/>
                    <a:pt x="8549" y="2442"/>
                  </a:cubicBezTo>
                  <a:cubicBezTo>
                    <a:pt x="8573" y="2394"/>
                    <a:pt x="8596" y="2346"/>
                    <a:pt x="8632" y="2299"/>
                  </a:cubicBezTo>
                  <a:cubicBezTo>
                    <a:pt x="8642" y="2107"/>
                    <a:pt x="8603" y="2046"/>
                    <a:pt x="8549" y="2046"/>
                  </a:cubicBezTo>
                  <a:cubicBezTo>
                    <a:pt x="8468" y="2046"/>
                    <a:pt x="8353" y="2180"/>
                    <a:pt x="8311" y="2215"/>
                  </a:cubicBezTo>
                  <a:cubicBezTo>
                    <a:pt x="7620" y="2775"/>
                    <a:pt x="7061" y="3454"/>
                    <a:pt x="6644" y="4239"/>
                  </a:cubicBezTo>
                  <a:cubicBezTo>
                    <a:pt x="6587" y="4353"/>
                    <a:pt x="6520" y="4466"/>
                    <a:pt x="6369" y="4466"/>
                  </a:cubicBezTo>
                  <a:cubicBezTo>
                    <a:pt x="6361" y="4466"/>
                    <a:pt x="6354" y="4466"/>
                    <a:pt x="6346" y="4466"/>
                  </a:cubicBezTo>
                  <a:cubicBezTo>
                    <a:pt x="6191" y="3727"/>
                    <a:pt x="6060" y="2977"/>
                    <a:pt x="5882" y="2227"/>
                  </a:cubicBezTo>
                  <a:cubicBezTo>
                    <a:pt x="5703" y="1477"/>
                    <a:pt x="5477" y="739"/>
                    <a:pt x="5263" y="1"/>
                  </a:cubicBezTo>
                  <a:close/>
                </a:path>
              </a:pathLst>
            </a:custGeom>
            <a:solidFill>
              <a:srgbClr val="006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43" name="Google Shape;701;p29">
              <a:extLst>
                <a:ext uri="{FF2B5EF4-FFF2-40B4-BE49-F238E27FC236}">
                  <a16:creationId xmlns:a16="http://schemas.microsoft.com/office/drawing/2014/main" id="{CC02EB26-618A-A784-A115-F4B3E78F54E7}"/>
                </a:ext>
              </a:extLst>
            </p:cNvPr>
            <p:cNvSpPr/>
            <p:nvPr/>
          </p:nvSpPr>
          <p:spPr>
            <a:xfrm>
              <a:off x="943543" y="1614251"/>
              <a:ext cx="27846" cy="115067"/>
            </a:xfrm>
            <a:custGeom>
              <a:avLst/>
              <a:gdLst/>
              <a:ahLst/>
              <a:cxnLst/>
              <a:rect l="l" t="t" r="r" b="b"/>
              <a:pathLst>
                <a:path w="1406" h="5810" extrusionOk="0">
                  <a:moveTo>
                    <a:pt x="1024" y="1"/>
                  </a:moveTo>
                  <a:cubicBezTo>
                    <a:pt x="988" y="48"/>
                    <a:pt x="965" y="96"/>
                    <a:pt x="941" y="144"/>
                  </a:cubicBezTo>
                  <a:cubicBezTo>
                    <a:pt x="1155" y="239"/>
                    <a:pt x="1179" y="441"/>
                    <a:pt x="1012" y="536"/>
                  </a:cubicBezTo>
                  <a:cubicBezTo>
                    <a:pt x="834" y="644"/>
                    <a:pt x="798" y="846"/>
                    <a:pt x="798" y="941"/>
                  </a:cubicBezTo>
                  <a:cubicBezTo>
                    <a:pt x="810" y="1346"/>
                    <a:pt x="679" y="1739"/>
                    <a:pt x="560" y="2084"/>
                  </a:cubicBezTo>
                  <a:cubicBezTo>
                    <a:pt x="346" y="2703"/>
                    <a:pt x="346" y="3334"/>
                    <a:pt x="215" y="3942"/>
                  </a:cubicBezTo>
                  <a:cubicBezTo>
                    <a:pt x="155" y="4168"/>
                    <a:pt x="334" y="4477"/>
                    <a:pt x="0" y="4608"/>
                  </a:cubicBezTo>
                  <a:cubicBezTo>
                    <a:pt x="155" y="4811"/>
                    <a:pt x="107" y="5025"/>
                    <a:pt x="60" y="5239"/>
                  </a:cubicBezTo>
                  <a:cubicBezTo>
                    <a:pt x="12" y="5489"/>
                    <a:pt x="36" y="5740"/>
                    <a:pt x="298" y="5799"/>
                  </a:cubicBezTo>
                  <a:cubicBezTo>
                    <a:pt x="325" y="5806"/>
                    <a:pt x="350" y="5810"/>
                    <a:pt x="373" y="5810"/>
                  </a:cubicBezTo>
                  <a:cubicBezTo>
                    <a:pt x="572" y="5810"/>
                    <a:pt x="579" y="5544"/>
                    <a:pt x="643" y="5394"/>
                  </a:cubicBezTo>
                  <a:cubicBezTo>
                    <a:pt x="869" y="4811"/>
                    <a:pt x="881" y="4168"/>
                    <a:pt x="988" y="3561"/>
                  </a:cubicBezTo>
                  <a:cubicBezTo>
                    <a:pt x="1072" y="3156"/>
                    <a:pt x="1215" y="2715"/>
                    <a:pt x="1179" y="2346"/>
                  </a:cubicBezTo>
                  <a:cubicBezTo>
                    <a:pt x="1108" y="1751"/>
                    <a:pt x="1405" y="1263"/>
                    <a:pt x="1405" y="703"/>
                  </a:cubicBezTo>
                  <a:cubicBezTo>
                    <a:pt x="1405" y="477"/>
                    <a:pt x="1215" y="48"/>
                    <a:pt x="1024" y="1"/>
                  </a:cubicBezTo>
                  <a:close/>
                </a:path>
              </a:pathLst>
            </a:custGeom>
            <a:solidFill>
              <a:srgbClr val="006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44" name="Google Shape;702;p29">
              <a:extLst>
                <a:ext uri="{FF2B5EF4-FFF2-40B4-BE49-F238E27FC236}">
                  <a16:creationId xmlns:a16="http://schemas.microsoft.com/office/drawing/2014/main" id="{DA9D285D-5AF8-A440-E9D5-E6BA5D943B84}"/>
                </a:ext>
              </a:extLst>
            </p:cNvPr>
            <p:cNvSpPr/>
            <p:nvPr/>
          </p:nvSpPr>
          <p:spPr>
            <a:xfrm>
              <a:off x="1014745" y="1731681"/>
              <a:ext cx="81616" cy="73021"/>
            </a:xfrm>
            <a:custGeom>
              <a:avLst/>
              <a:gdLst/>
              <a:ahLst/>
              <a:cxnLst/>
              <a:rect l="l" t="t" r="r" b="b"/>
              <a:pathLst>
                <a:path w="4121" h="3687" extrusionOk="0">
                  <a:moveTo>
                    <a:pt x="4098" y="1"/>
                  </a:moveTo>
                  <a:cubicBezTo>
                    <a:pt x="3315" y="1"/>
                    <a:pt x="2913" y="611"/>
                    <a:pt x="2358" y="930"/>
                  </a:cubicBezTo>
                  <a:cubicBezTo>
                    <a:pt x="1906" y="1192"/>
                    <a:pt x="1787" y="1811"/>
                    <a:pt x="1192" y="1894"/>
                  </a:cubicBezTo>
                  <a:cubicBezTo>
                    <a:pt x="1156" y="1894"/>
                    <a:pt x="1132" y="1966"/>
                    <a:pt x="1108" y="2013"/>
                  </a:cubicBezTo>
                  <a:cubicBezTo>
                    <a:pt x="953" y="2394"/>
                    <a:pt x="644" y="2668"/>
                    <a:pt x="358" y="2954"/>
                  </a:cubicBezTo>
                  <a:cubicBezTo>
                    <a:pt x="227" y="3097"/>
                    <a:pt x="1" y="3180"/>
                    <a:pt x="84" y="3430"/>
                  </a:cubicBezTo>
                  <a:cubicBezTo>
                    <a:pt x="108" y="3513"/>
                    <a:pt x="72" y="3656"/>
                    <a:pt x="263" y="3680"/>
                  </a:cubicBezTo>
                  <a:cubicBezTo>
                    <a:pt x="295" y="3684"/>
                    <a:pt x="325" y="3686"/>
                    <a:pt x="353" y="3686"/>
                  </a:cubicBezTo>
                  <a:cubicBezTo>
                    <a:pt x="562" y="3686"/>
                    <a:pt x="695" y="3578"/>
                    <a:pt x="811" y="3442"/>
                  </a:cubicBezTo>
                  <a:cubicBezTo>
                    <a:pt x="1275" y="2882"/>
                    <a:pt x="1823" y="2406"/>
                    <a:pt x="2346" y="1906"/>
                  </a:cubicBezTo>
                  <a:cubicBezTo>
                    <a:pt x="2954" y="1311"/>
                    <a:pt x="3668" y="811"/>
                    <a:pt x="4121" y="1"/>
                  </a:cubicBezTo>
                  <a:cubicBezTo>
                    <a:pt x="4113" y="1"/>
                    <a:pt x="4105" y="1"/>
                    <a:pt x="4098" y="1"/>
                  </a:cubicBezTo>
                  <a:close/>
                </a:path>
              </a:pathLst>
            </a:custGeom>
            <a:solidFill>
              <a:srgbClr val="006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45" name="Google Shape;703;p29">
              <a:extLst>
                <a:ext uri="{FF2B5EF4-FFF2-40B4-BE49-F238E27FC236}">
                  <a16:creationId xmlns:a16="http://schemas.microsoft.com/office/drawing/2014/main" id="{1111D1AB-0748-363E-9EC7-BE4A0F0F0E96}"/>
                </a:ext>
              </a:extLst>
            </p:cNvPr>
            <p:cNvSpPr/>
            <p:nvPr/>
          </p:nvSpPr>
          <p:spPr>
            <a:xfrm>
              <a:off x="1032432" y="1795475"/>
              <a:ext cx="75021" cy="40858"/>
            </a:xfrm>
            <a:custGeom>
              <a:avLst/>
              <a:gdLst/>
              <a:ahLst/>
              <a:cxnLst/>
              <a:rect l="l" t="t" r="r" b="b"/>
              <a:pathLst>
                <a:path w="3788" h="2063" extrusionOk="0">
                  <a:moveTo>
                    <a:pt x="3577" y="0"/>
                  </a:moveTo>
                  <a:cubicBezTo>
                    <a:pt x="3515" y="0"/>
                    <a:pt x="3441" y="19"/>
                    <a:pt x="3358" y="54"/>
                  </a:cubicBezTo>
                  <a:cubicBezTo>
                    <a:pt x="2918" y="233"/>
                    <a:pt x="2513" y="495"/>
                    <a:pt x="2073" y="661"/>
                  </a:cubicBezTo>
                  <a:cubicBezTo>
                    <a:pt x="1477" y="888"/>
                    <a:pt x="906" y="1197"/>
                    <a:pt x="310" y="1412"/>
                  </a:cubicBezTo>
                  <a:cubicBezTo>
                    <a:pt x="215" y="1447"/>
                    <a:pt x="1" y="1673"/>
                    <a:pt x="108" y="1757"/>
                  </a:cubicBezTo>
                  <a:cubicBezTo>
                    <a:pt x="257" y="1859"/>
                    <a:pt x="376" y="2062"/>
                    <a:pt x="597" y="2062"/>
                  </a:cubicBezTo>
                  <a:cubicBezTo>
                    <a:pt x="659" y="2062"/>
                    <a:pt x="729" y="2046"/>
                    <a:pt x="811" y="2007"/>
                  </a:cubicBezTo>
                  <a:cubicBezTo>
                    <a:pt x="1072" y="1876"/>
                    <a:pt x="1334" y="1662"/>
                    <a:pt x="1608" y="1602"/>
                  </a:cubicBezTo>
                  <a:cubicBezTo>
                    <a:pt x="2275" y="1459"/>
                    <a:pt x="2775" y="1007"/>
                    <a:pt x="3406" y="804"/>
                  </a:cubicBezTo>
                  <a:cubicBezTo>
                    <a:pt x="3632" y="733"/>
                    <a:pt x="3751" y="495"/>
                    <a:pt x="3787" y="185"/>
                  </a:cubicBezTo>
                  <a:cubicBezTo>
                    <a:pt x="3757" y="57"/>
                    <a:pt x="3684" y="0"/>
                    <a:pt x="3577" y="0"/>
                  </a:cubicBezTo>
                  <a:close/>
                </a:path>
              </a:pathLst>
            </a:custGeom>
            <a:solidFill>
              <a:srgbClr val="006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46" name="Google Shape;704;p29">
              <a:extLst>
                <a:ext uri="{FF2B5EF4-FFF2-40B4-BE49-F238E27FC236}">
                  <a16:creationId xmlns:a16="http://schemas.microsoft.com/office/drawing/2014/main" id="{3DC2C0BF-BE22-2DDA-B3A7-6111E4FCC7AA}"/>
                </a:ext>
              </a:extLst>
            </p:cNvPr>
            <p:cNvSpPr/>
            <p:nvPr/>
          </p:nvSpPr>
          <p:spPr>
            <a:xfrm>
              <a:off x="1033383" y="1853843"/>
              <a:ext cx="61792" cy="32559"/>
            </a:xfrm>
            <a:custGeom>
              <a:avLst/>
              <a:gdLst/>
              <a:ahLst/>
              <a:cxnLst/>
              <a:rect l="l" t="t" r="r" b="b"/>
              <a:pathLst>
                <a:path w="3120" h="1644" extrusionOk="0">
                  <a:moveTo>
                    <a:pt x="453" y="0"/>
                  </a:moveTo>
                  <a:cubicBezTo>
                    <a:pt x="274" y="0"/>
                    <a:pt x="96" y="84"/>
                    <a:pt x="84" y="274"/>
                  </a:cubicBezTo>
                  <a:cubicBezTo>
                    <a:pt x="72" y="393"/>
                    <a:pt x="1" y="560"/>
                    <a:pt x="227" y="655"/>
                  </a:cubicBezTo>
                  <a:cubicBezTo>
                    <a:pt x="1155" y="1060"/>
                    <a:pt x="2037" y="1584"/>
                    <a:pt x="3120" y="1643"/>
                  </a:cubicBezTo>
                  <a:cubicBezTo>
                    <a:pt x="3013" y="1382"/>
                    <a:pt x="2870" y="1120"/>
                    <a:pt x="2668" y="1001"/>
                  </a:cubicBezTo>
                  <a:cubicBezTo>
                    <a:pt x="2048" y="655"/>
                    <a:pt x="1405" y="370"/>
                    <a:pt x="763" y="72"/>
                  </a:cubicBezTo>
                  <a:cubicBezTo>
                    <a:pt x="667" y="36"/>
                    <a:pt x="560" y="0"/>
                    <a:pt x="453" y="0"/>
                  </a:cubicBezTo>
                  <a:close/>
                </a:path>
              </a:pathLst>
            </a:custGeom>
            <a:solidFill>
              <a:srgbClr val="006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6825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986" y="2583224"/>
            <a:ext cx="10515600" cy="1119643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0" algn="ctr"/>
            <a:r>
              <a:rPr lang="en-US" dirty="0">
                <a:solidFill>
                  <a:srgbClr val="C00000"/>
                </a:solidFill>
              </a:rPr>
              <a:t>Part 2 – </a:t>
            </a:r>
            <a:r>
              <a:rPr lang="en-US" b="1" dirty="0">
                <a:solidFill>
                  <a:srgbClr val="C00000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Agriculture Sector</a:t>
            </a:r>
            <a:endParaRPr lang="en-IN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004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FA672EC-8006-E7EC-F2B0-B6B7AD1FC460}"/>
              </a:ext>
            </a:extLst>
          </p:cNvPr>
          <p:cNvGrpSpPr/>
          <p:nvPr/>
        </p:nvGrpSpPr>
        <p:grpSpPr>
          <a:xfrm>
            <a:off x="620290" y="694548"/>
            <a:ext cx="11318214" cy="5923535"/>
            <a:chOff x="1286842" y="1622124"/>
            <a:chExt cx="10405046" cy="5645907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0A0383C6-5D32-4C10-608B-815ED45F2F74}"/>
                </a:ext>
              </a:extLst>
            </p:cNvPr>
            <p:cNvGrpSpPr/>
            <p:nvPr/>
          </p:nvGrpSpPr>
          <p:grpSpPr>
            <a:xfrm>
              <a:off x="1286842" y="1622124"/>
              <a:ext cx="9428360" cy="5645907"/>
              <a:chOff x="714375" y="1713695"/>
              <a:chExt cx="12317197" cy="6987478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13A92AD1-C1B0-AE39-544C-D8EB9147C237}"/>
                  </a:ext>
                </a:extLst>
              </p:cNvPr>
              <p:cNvSpPr/>
              <p:nvPr/>
            </p:nvSpPr>
            <p:spPr>
              <a:xfrm>
                <a:off x="808992" y="1713695"/>
                <a:ext cx="2063034" cy="2329081"/>
              </a:xfrm>
              <a:custGeom>
                <a:avLst/>
                <a:gdLst>
                  <a:gd name="connsiteX0" fmla="*/ 2334759 w 2334863"/>
                  <a:gd name="connsiteY0" fmla="*/ 1166947 h 2635965"/>
                  <a:gd name="connsiteX1" fmla="*/ 1167327 w 2334863"/>
                  <a:gd name="connsiteY1" fmla="*/ -485 h 2635965"/>
                  <a:gd name="connsiteX2" fmla="*/ -105 w 2334863"/>
                  <a:gd name="connsiteY2" fmla="*/ 1166947 h 2635965"/>
                  <a:gd name="connsiteX3" fmla="*/ 985292 w 2334863"/>
                  <a:gd name="connsiteY3" fmla="*/ 2320221 h 2635965"/>
                  <a:gd name="connsiteX4" fmla="*/ 1052961 w 2334863"/>
                  <a:gd name="connsiteY4" fmla="*/ 2437387 h 2635965"/>
                  <a:gd name="connsiteX5" fmla="*/ 1167327 w 2334863"/>
                  <a:gd name="connsiteY5" fmla="*/ 2635480 h 2635965"/>
                  <a:gd name="connsiteX6" fmla="*/ 1281693 w 2334863"/>
                  <a:gd name="connsiteY6" fmla="*/ 2437387 h 2635965"/>
                  <a:gd name="connsiteX7" fmla="*/ 1349573 w 2334863"/>
                  <a:gd name="connsiteY7" fmla="*/ 2320221 h 2635965"/>
                  <a:gd name="connsiteX8" fmla="*/ 2334759 w 2334863"/>
                  <a:gd name="connsiteY8" fmla="*/ 1166947 h 2635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34863" h="2635965">
                    <a:moveTo>
                      <a:pt x="2334759" y="1166947"/>
                    </a:moveTo>
                    <a:cubicBezTo>
                      <a:pt x="2334759" y="522482"/>
                      <a:pt x="1812056" y="-485"/>
                      <a:pt x="1167327" y="-485"/>
                    </a:cubicBezTo>
                    <a:cubicBezTo>
                      <a:pt x="522598" y="-485"/>
                      <a:pt x="-105" y="522482"/>
                      <a:pt x="-105" y="1166947"/>
                    </a:cubicBezTo>
                    <a:cubicBezTo>
                      <a:pt x="-105" y="1749764"/>
                      <a:pt x="427038" y="2232796"/>
                      <a:pt x="985292" y="2320221"/>
                    </a:cubicBezTo>
                    <a:lnTo>
                      <a:pt x="1052961" y="2437387"/>
                    </a:lnTo>
                    <a:lnTo>
                      <a:pt x="1167327" y="2635480"/>
                    </a:lnTo>
                    <a:lnTo>
                      <a:pt x="1281693" y="2437387"/>
                    </a:lnTo>
                    <a:lnTo>
                      <a:pt x="1349573" y="2320221"/>
                    </a:lnTo>
                    <a:cubicBezTo>
                      <a:pt x="1907616" y="2232796"/>
                      <a:pt x="2334759" y="1749764"/>
                      <a:pt x="2334759" y="116694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2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DVOT-Surekh" panose="00000400000000000000" pitchFamily="2" charset="0"/>
                  <a:cs typeface="DVOT-Surekh" panose="00000400000000000000" pitchFamily="2" charset="0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7E1AF8F-C717-5E49-1D80-CAA2773D98F0}"/>
                  </a:ext>
                </a:extLst>
              </p:cNvPr>
              <p:cNvSpPr/>
              <p:nvPr/>
            </p:nvSpPr>
            <p:spPr>
              <a:xfrm>
                <a:off x="1132646" y="1989077"/>
                <a:ext cx="1493599" cy="1493598"/>
              </a:xfrm>
              <a:custGeom>
                <a:avLst/>
                <a:gdLst>
                  <a:gd name="connsiteX0" fmla="*/ 1690399 w 1690398"/>
                  <a:gd name="connsiteY0" fmla="*/ 845199 h 1690398"/>
                  <a:gd name="connsiteX1" fmla="*/ 845199 w 1690398"/>
                  <a:gd name="connsiteY1" fmla="*/ 1690399 h 1690398"/>
                  <a:gd name="connsiteX2" fmla="*/ 0 w 1690398"/>
                  <a:gd name="connsiteY2" fmla="*/ 845199 h 1690398"/>
                  <a:gd name="connsiteX3" fmla="*/ 845199 w 1690398"/>
                  <a:gd name="connsiteY3" fmla="*/ 0 h 1690398"/>
                  <a:gd name="connsiteX4" fmla="*/ 1690399 w 1690398"/>
                  <a:gd name="connsiteY4" fmla="*/ 845199 h 1690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0398" h="1690398">
                    <a:moveTo>
                      <a:pt x="1690399" y="845199"/>
                    </a:moveTo>
                    <a:cubicBezTo>
                      <a:pt x="1690399" y="1311990"/>
                      <a:pt x="1311990" y="1690399"/>
                      <a:pt x="845199" y="1690399"/>
                    </a:cubicBezTo>
                    <a:cubicBezTo>
                      <a:pt x="378409" y="1690399"/>
                      <a:pt x="0" y="1311990"/>
                      <a:pt x="0" y="845199"/>
                    </a:cubicBezTo>
                    <a:cubicBezTo>
                      <a:pt x="0" y="378409"/>
                      <a:pt x="378409" y="0"/>
                      <a:pt x="845199" y="0"/>
                    </a:cubicBezTo>
                    <a:cubicBezTo>
                      <a:pt x="1311990" y="0"/>
                      <a:pt x="1690399" y="378409"/>
                      <a:pt x="1690399" y="845199"/>
                    </a:cubicBezTo>
                    <a:close/>
                  </a:path>
                </a:pathLst>
              </a:custGeom>
              <a:solidFill>
                <a:schemeClr val="bg1"/>
              </a:solidFill>
              <a:ln w="5282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DVOT-Surekh" panose="00000400000000000000" pitchFamily="2" charset="0"/>
                    <a:cs typeface="DVOT-Surekh" panose="00000400000000000000" pitchFamily="2" charset="0"/>
                  </a:rPr>
                  <a:t>“One Crop One Block”</a:t>
                </a:r>
                <a:endPara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latin typeface="DVOT-Surekh" panose="00000400000000000000" pitchFamily="2" charset="0"/>
                  <a:cs typeface="DVOT-Surekh" panose="00000400000000000000" pitchFamily="2" charset="0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38EAC1C0-0E64-1760-1F00-83EDE75B7403}"/>
                  </a:ext>
                </a:extLst>
              </p:cNvPr>
              <p:cNvSpPr/>
              <p:nvPr/>
            </p:nvSpPr>
            <p:spPr>
              <a:xfrm>
                <a:off x="3598889" y="1713695"/>
                <a:ext cx="2063034" cy="2329081"/>
              </a:xfrm>
              <a:custGeom>
                <a:avLst/>
                <a:gdLst>
                  <a:gd name="connsiteX0" fmla="*/ 2334759 w 2334863"/>
                  <a:gd name="connsiteY0" fmla="*/ 1166947 h 2635965"/>
                  <a:gd name="connsiteX1" fmla="*/ 1167327 w 2334863"/>
                  <a:gd name="connsiteY1" fmla="*/ -485 h 2635965"/>
                  <a:gd name="connsiteX2" fmla="*/ -105 w 2334863"/>
                  <a:gd name="connsiteY2" fmla="*/ 1166947 h 2635965"/>
                  <a:gd name="connsiteX3" fmla="*/ 985292 w 2334863"/>
                  <a:gd name="connsiteY3" fmla="*/ 2320221 h 2635965"/>
                  <a:gd name="connsiteX4" fmla="*/ 1052961 w 2334863"/>
                  <a:gd name="connsiteY4" fmla="*/ 2437387 h 2635965"/>
                  <a:gd name="connsiteX5" fmla="*/ 1167327 w 2334863"/>
                  <a:gd name="connsiteY5" fmla="*/ 2635480 h 2635965"/>
                  <a:gd name="connsiteX6" fmla="*/ 1281693 w 2334863"/>
                  <a:gd name="connsiteY6" fmla="*/ 2437387 h 2635965"/>
                  <a:gd name="connsiteX7" fmla="*/ 1349573 w 2334863"/>
                  <a:gd name="connsiteY7" fmla="*/ 2320221 h 2635965"/>
                  <a:gd name="connsiteX8" fmla="*/ 2334759 w 2334863"/>
                  <a:gd name="connsiteY8" fmla="*/ 1166947 h 2635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34863" h="2635965">
                    <a:moveTo>
                      <a:pt x="2334759" y="1166947"/>
                    </a:moveTo>
                    <a:cubicBezTo>
                      <a:pt x="2334759" y="522482"/>
                      <a:pt x="1811792" y="-485"/>
                      <a:pt x="1167327" y="-485"/>
                    </a:cubicBezTo>
                    <a:cubicBezTo>
                      <a:pt x="522863" y="-485"/>
                      <a:pt x="-105" y="522482"/>
                      <a:pt x="-105" y="1166947"/>
                    </a:cubicBezTo>
                    <a:cubicBezTo>
                      <a:pt x="-105" y="1749764"/>
                      <a:pt x="427038" y="2232796"/>
                      <a:pt x="985292" y="2320221"/>
                    </a:cubicBezTo>
                    <a:lnTo>
                      <a:pt x="1052961" y="2437387"/>
                    </a:lnTo>
                    <a:lnTo>
                      <a:pt x="1167327" y="2635480"/>
                    </a:lnTo>
                    <a:lnTo>
                      <a:pt x="1281693" y="2437387"/>
                    </a:lnTo>
                    <a:lnTo>
                      <a:pt x="1349573" y="2320221"/>
                    </a:lnTo>
                    <a:cubicBezTo>
                      <a:pt x="1907616" y="2232796"/>
                      <a:pt x="2334759" y="1749764"/>
                      <a:pt x="2334759" y="116694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52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accent2">
                      <a:lumMod val="50000"/>
                    </a:schemeClr>
                  </a:solidFill>
                  <a:latin typeface="DVOT-Surekh" panose="00000400000000000000" pitchFamily="2" charset="0"/>
                  <a:cs typeface="DVOT-Surekh" panose="00000400000000000000" pitchFamily="2" charset="0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0FF2E8D2-77E1-EBC4-7009-613A80BC591F}"/>
                  </a:ext>
                </a:extLst>
              </p:cNvPr>
              <p:cNvSpPr/>
              <p:nvPr/>
            </p:nvSpPr>
            <p:spPr>
              <a:xfrm>
                <a:off x="3883606" y="1998412"/>
                <a:ext cx="1493599" cy="1493599"/>
              </a:xfrm>
              <a:custGeom>
                <a:avLst/>
                <a:gdLst>
                  <a:gd name="connsiteX0" fmla="*/ 1690399 w 1690398"/>
                  <a:gd name="connsiteY0" fmla="*/ 845199 h 1690398"/>
                  <a:gd name="connsiteX1" fmla="*/ 845199 w 1690398"/>
                  <a:gd name="connsiteY1" fmla="*/ 1690399 h 1690398"/>
                  <a:gd name="connsiteX2" fmla="*/ 0 w 1690398"/>
                  <a:gd name="connsiteY2" fmla="*/ 845199 h 1690398"/>
                  <a:gd name="connsiteX3" fmla="*/ 845199 w 1690398"/>
                  <a:gd name="connsiteY3" fmla="*/ 0 h 1690398"/>
                  <a:gd name="connsiteX4" fmla="*/ 1690399 w 1690398"/>
                  <a:gd name="connsiteY4" fmla="*/ 845199 h 1690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0398" h="1690398">
                    <a:moveTo>
                      <a:pt x="1690399" y="845199"/>
                    </a:moveTo>
                    <a:cubicBezTo>
                      <a:pt x="1690399" y="1311990"/>
                      <a:pt x="1311990" y="1690399"/>
                      <a:pt x="845199" y="1690399"/>
                    </a:cubicBezTo>
                    <a:cubicBezTo>
                      <a:pt x="378409" y="1690399"/>
                      <a:pt x="0" y="1311990"/>
                      <a:pt x="0" y="845199"/>
                    </a:cubicBezTo>
                    <a:cubicBezTo>
                      <a:pt x="0" y="378409"/>
                      <a:pt x="378409" y="0"/>
                      <a:pt x="845199" y="0"/>
                    </a:cubicBezTo>
                    <a:cubicBezTo>
                      <a:pt x="1311990" y="0"/>
                      <a:pt x="1690399" y="378409"/>
                      <a:pt x="1690399" y="845199"/>
                    </a:cubicBezTo>
                    <a:close/>
                  </a:path>
                </a:pathLst>
              </a:custGeom>
              <a:solidFill>
                <a:schemeClr val="bg1"/>
              </a:solidFill>
              <a:ln w="5282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effectLst/>
                    <a:uLnTx/>
                    <a:uFillTx/>
                    <a:latin typeface="DVOT-Surekh" panose="00000400000000000000" pitchFamily="2" charset="0"/>
                    <a:cs typeface="DVOT-Surekh" panose="00000400000000000000" pitchFamily="2" charset="0"/>
                  </a:rPr>
                  <a:t>Proposed Initiatives</a:t>
                </a:r>
                <a:endParaRPr kumimoji="0" lang="en-IN" sz="1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>
                      <a:lumMod val="50000"/>
                    </a:schemeClr>
                  </a:solidFill>
                  <a:effectLst/>
                  <a:uLnTx/>
                  <a:uFillTx/>
                  <a:latin typeface="DVOT-Surekh" panose="00000400000000000000" pitchFamily="2" charset="0"/>
                  <a:cs typeface="DVOT-Surekh" panose="00000400000000000000" pitchFamily="2" charset="0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351FAE51-D303-D97E-63E9-18AFC7168A70}"/>
                  </a:ext>
                </a:extLst>
              </p:cNvPr>
              <p:cNvSpPr/>
              <p:nvPr/>
            </p:nvSpPr>
            <p:spPr>
              <a:xfrm flipV="1">
                <a:off x="1798503" y="4610451"/>
                <a:ext cx="11233069" cy="65563"/>
              </a:xfrm>
              <a:custGeom>
                <a:avLst/>
                <a:gdLst>
                  <a:gd name="connsiteX0" fmla="*/ 0 w 9836006"/>
                  <a:gd name="connsiteY0" fmla="*/ 0 h 5282"/>
                  <a:gd name="connsiteX1" fmla="*/ 9836007 w 9836006"/>
                  <a:gd name="connsiteY1" fmla="*/ 0 h 5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836006" h="5282">
                    <a:moveTo>
                      <a:pt x="0" y="0"/>
                    </a:moveTo>
                    <a:lnTo>
                      <a:pt x="9836007" y="0"/>
                    </a:lnTo>
                  </a:path>
                </a:pathLst>
              </a:custGeom>
              <a:ln w="5282" cap="rnd">
                <a:solidFill>
                  <a:srgbClr val="999999"/>
                </a:solidFill>
                <a:custDash>
                  <a:ds d="900000" sp="900000"/>
                </a:custDash>
                <a:miter/>
              </a:ln>
            </p:spPr>
            <p:txBody>
              <a:bodyPr rtlCol="0" anchor="ctr"/>
              <a:lstStyle/>
              <a:p>
                <a:endParaRPr lang="en-US">
                  <a:latin typeface="DVOT-Surekh" panose="00000400000000000000" pitchFamily="2" charset="0"/>
                  <a:cs typeface="DVOT-Surekh" panose="00000400000000000000" pitchFamily="2" charset="0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0226F71-399C-BB2F-CD9F-E0DA62CF3846}"/>
                  </a:ext>
                </a:extLst>
              </p:cNvPr>
              <p:cNvSpPr/>
              <p:nvPr/>
            </p:nvSpPr>
            <p:spPr>
              <a:xfrm>
                <a:off x="6483402" y="1713695"/>
                <a:ext cx="2063034" cy="2329081"/>
              </a:xfrm>
              <a:custGeom>
                <a:avLst/>
                <a:gdLst>
                  <a:gd name="connsiteX0" fmla="*/ 2334759 w 2334863"/>
                  <a:gd name="connsiteY0" fmla="*/ 1166947 h 2635965"/>
                  <a:gd name="connsiteX1" fmla="*/ 1167327 w 2334863"/>
                  <a:gd name="connsiteY1" fmla="*/ -485 h 2635965"/>
                  <a:gd name="connsiteX2" fmla="*/ -105 w 2334863"/>
                  <a:gd name="connsiteY2" fmla="*/ 1166947 h 2635965"/>
                  <a:gd name="connsiteX3" fmla="*/ 985292 w 2334863"/>
                  <a:gd name="connsiteY3" fmla="*/ 2320221 h 2635965"/>
                  <a:gd name="connsiteX4" fmla="*/ 1052961 w 2334863"/>
                  <a:gd name="connsiteY4" fmla="*/ 2437387 h 2635965"/>
                  <a:gd name="connsiteX5" fmla="*/ 1167327 w 2334863"/>
                  <a:gd name="connsiteY5" fmla="*/ 2635480 h 2635965"/>
                  <a:gd name="connsiteX6" fmla="*/ 1281693 w 2334863"/>
                  <a:gd name="connsiteY6" fmla="*/ 2437387 h 2635965"/>
                  <a:gd name="connsiteX7" fmla="*/ 1349573 w 2334863"/>
                  <a:gd name="connsiteY7" fmla="*/ 2320221 h 2635965"/>
                  <a:gd name="connsiteX8" fmla="*/ 2334759 w 2334863"/>
                  <a:gd name="connsiteY8" fmla="*/ 1166947 h 2635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34863" h="2635965">
                    <a:moveTo>
                      <a:pt x="2334759" y="1166947"/>
                    </a:moveTo>
                    <a:cubicBezTo>
                      <a:pt x="2334759" y="522482"/>
                      <a:pt x="1811792" y="-485"/>
                      <a:pt x="1167327" y="-485"/>
                    </a:cubicBezTo>
                    <a:cubicBezTo>
                      <a:pt x="522863" y="-485"/>
                      <a:pt x="-105" y="522482"/>
                      <a:pt x="-105" y="1166947"/>
                    </a:cubicBezTo>
                    <a:cubicBezTo>
                      <a:pt x="-105" y="1749764"/>
                      <a:pt x="427038" y="2232796"/>
                      <a:pt x="985292" y="2320221"/>
                    </a:cubicBezTo>
                    <a:lnTo>
                      <a:pt x="1052961" y="2437387"/>
                    </a:lnTo>
                    <a:lnTo>
                      <a:pt x="1167327" y="2635480"/>
                    </a:lnTo>
                    <a:lnTo>
                      <a:pt x="1281693" y="2437387"/>
                    </a:lnTo>
                    <a:lnTo>
                      <a:pt x="1349573" y="2320221"/>
                    </a:lnTo>
                    <a:cubicBezTo>
                      <a:pt x="1907616" y="2232796"/>
                      <a:pt x="2334759" y="1749764"/>
                      <a:pt x="2334759" y="116694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52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DVOT-Surekh" panose="00000400000000000000" pitchFamily="2" charset="0"/>
                  <a:cs typeface="DVOT-Surekh" panose="00000400000000000000" pitchFamily="2" charset="0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D0E66E41-8830-473E-2D6B-792859AD121C}"/>
                  </a:ext>
                </a:extLst>
              </p:cNvPr>
              <p:cNvSpPr/>
              <p:nvPr/>
            </p:nvSpPr>
            <p:spPr>
              <a:xfrm>
                <a:off x="6768119" y="1998412"/>
                <a:ext cx="1493599" cy="1493599"/>
              </a:xfrm>
              <a:custGeom>
                <a:avLst/>
                <a:gdLst>
                  <a:gd name="connsiteX0" fmla="*/ 1690399 w 1690398"/>
                  <a:gd name="connsiteY0" fmla="*/ 845199 h 1690398"/>
                  <a:gd name="connsiteX1" fmla="*/ 845199 w 1690398"/>
                  <a:gd name="connsiteY1" fmla="*/ 1690399 h 1690398"/>
                  <a:gd name="connsiteX2" fmla="*/ 0 w 1690398"/>
                  <a:gd name="connsiteY2" fmla="*/ 845199 h 1690398"/>
                  <a:gd name="connsiteX3" fmla="*/ 845199 w 1690398"/>
                  <a:gd name="connsiteY3" fmla="*/ 0 h 1690398"/>
                  <a:gd name="connsiteX4" fmla="*/ 1690399 w 1690398"/>
                  <a:gd name="connsiteY4" fmla="*/ 845199 h 1690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0398" h="1690398">
                    <a:moveTo>
                      <a:pt x="1690399" y="845199"/>
                    </a:moveTo>
                    <a:cubicBezTo>
                      <a:pt x="1690399" y="1311990"/>
                      <a:pt x="1311990" y="1690399"/>
                      <a:pt x="845199" y="1690399"/>
                    </a:cubicBezTo>
                    <a:cubicBezTo>
                      <a:pt x="378408" y="1690399"/>
                      <a:pt x="0" y="1311990"/>
                      <a:pt x="0" y="845199"/>
                    </a:cubicBezTo>
                    <a:cubicBezTo>
                      <a:pt x="0" y="378409"/>
                      <a:pt x="378408" y="0"/>
                      <a:pt x="845199" y="0"/>
                    </a:cubicBezTo>
                    <a:cubicBezTo>
                      <a:pt x="1311990" y="0"/>
                      <a:pt x="1690399" y="378409"/>
                      <a:pt x="1690399" y="845199"/>
                    </a:cubicBezTo>
                    <a:close/>
                  </a:path>
                </a:pathLst>
              </a:custGeom>
              <a:solidFill>
                <a:schemeClr val="bg1"/>
              </a:solidFill>
              <a:ln w="5282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7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DVOT-Surekh" panose="00000400000000000000" pitchFamily="2" charset="0"/>
                    <a:cs typeface="DVOT-Surekh" panose="00000400000000000000" pitchFamily="2" charset="0"/>
                  </a:rPr>
                  <a:t>Key Agricultural Programs</a:t>
                </a: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4A6E5265-99C2-875B-7E69-EFF462C2CCB9}"/>
                  </a:ext>
                </a:extLst>
              </p:cNvPr>
              <p:cNvSpPr/>
              <p:nvPr/>
            </p:nvSpPr>
            <p:spPr>
              <a:xfrm>
                <a:off x="9414591" y="1713695"/>
                <a:ext cx="2063034" cy="2329081"/>
              </a:xfrm>
              <a:custGeom>
                <a:avLst/>
                <a:gdLst>
                  <a:gd name="connsiteX0" fmla="*/ 2334759 w 2334863"/>
                  <a:gd name="connsiteY0" fmla="*/ 1166947 h 2635965"/>
                  <a:gd name="connsiteX1" fmla="*/ 1167327 w 2334863"/>
                  <a:gd name="connsiteY1" fmla="*/ -485 h 2635965"/>
                  <a:gd name="connsiteX2" fmla="*/ -105 w 2334863"/>
                  <a:gd name="connsiteY2" fmla="*/ 1166947 h 2635965"/>
                  <a:gd name="connsiteX3" fmla="*/ 985292 w 2334863"/>
                  <a:gd name="connsiteY3" fmla="*/ 2320221 h 2635965"/>
                  <a:gd name="connsiteX4" fmla="*/ 1052962 w 2334863"/>
                  <a:gd name="connsiteY4" fmla="*/ 2437387 h 2635965"/>
                  <a:gd name="connsiteX5" fmla="*/ 1167327 w 2334863"/>
                  <a:gd name="connsiteY5" fmla="*/ 2635480 h 2635965"/>
                  <a:gd name="connsiteX6" fmla="*/ 1281693 w 2334863"/>
                  <a:gd name="connsiteY6" fmla="*/ 2437387 h 2635965"/>
                  <a:gd name="connsiteX7" fmla="*/ 1349573 w 2334863"/>
                  <a:gd name="connsiteY7" fmla="*/ 2320221 h 2635965"/>
                  <a:gd name="connsiteX8" fmla="*/ 2334759 w 2334863"/>
                  <a:gd name="connsiteY8" fmla="*/ 1166947 h 2635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34863" h="2635965">
                    <a:moveTo>
                      <a:pt x="2334759" y="1166947"/>
                    </a:moveTo>
                    <a:cubicBezTo>
                      <a:pt x="2334759" y="522482"/>
                      <a:pt x="1812056" y="-485"/>
                      <a:pt x="1167327" y="-485"/>
                    </a:cubicBezTo>
                    <a:cubicBezTo>
                      <a:pt x="522598" y="-485"/>
                      <a:pt x="-105" y="522482"/>
                      <a:pt x="-105" y="1166947"/>
                    </a:cubicBezTo>
                    <a:cubicBezTo>
                      <a:pt x="-105" y="1749764"/>
                      <a:pt x="427039" y="2232796"/>
                      <a:pt x="985292" y="2320221"/>
                    </a:cubicBezTo>
                    <a:lnTo>
                      <a:pt x="1052962" y="2437387"/>
                    </a:lnTo>
                    <a:lnTo>
                      <a:pt x="1167327" y="2635480"/>
                    </a:lnTo>
                    <a:lnTo>
                      <a:pt x="1281693" y="2437387"/>
                    </a:lnTo>
                    <a:lnTo>
                      <a:pt x="1349573" y="2320221"/>
                    </a:lnTo>
                    <a:cubicBezTo>
                      <a:pt x="1907615" y="2232796"/>
                      <a:pt x="2334759" y="1749764"/>
                      <a:pt x="2334759" y="1166947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52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DVOT-Surekh" panose="00000400000000000000" pitchFamily="2" charset="0"/>
                  <a:cs typeface="DVOT-Surekh" panose="00000400000000000000" pitchFamily="2" charset="0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DBCFC678-445D-B9F4-9D65-6BCB41668F51}"/>
                  </a:ext>
                </a:extLst>
              </p:cNvPr>
              <p:cNvSpPr/>
              <p:nvPr/>
            </p:nvSpPr>
            <p:spPr>
              <a:xfrm>
                <a:off x="9699309" y="1998412"/>
                <a:ext cx="1493599" cy="1493599"/>
              </a:xfrm>
              <a:custGeom>
                <a:avLst/>
                <a:gdLst>
                  <a:gd name="connsiteX0" fmla="*/ 1690399 w 1690398"/>
                  <a:gd name="connsiteY0" fmla="*/ 845199 h 1690398"/>
                  <a:gd name="connsiteX1" fmla="*/ 845199 w 1690398"/>
                  <a:gd name="connsiteY1" fmla="*/ 1690399 h 1690398"/>
                  <a:gd name="connsiteX2" fmla="*/ 0 w 1690398"/>
                  <a:gd name="connsiteY2" fmla="*/ 845199 h 1690398"/>
                  <a:gd name="connsiteX3" fmla="*/ 845199 w 1690398"/>
                  <a:gd name="connsiteY3" fmla="*/ 0 h 1690398"/>
                  <a:gd name="connsiteX4" fmla="*/ 1690399 w 1690398"/>
                  <a:gd name="connsiteY4" fmla="*/ 845199 h 1690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0398" h="1690398">
                    <a:moveTo>
                      <a:pt x="1690399" y="845199"/>
                    </a:moveTo>
                    <a:cubicBezTo>
                      <a:pt x="1690399" y="1311990"/>
                      <a:pt x="1311990" y="1690399"/>
                      <a:pt x="845199" y="1690399"/>
                    </a:cubicBezTo>
                    <a:cubicBezTo>
                      <a:pt x="378408" y="1690399"/>
                      <a:pt x="0" y="1311990"/>
                      <a:pt x="0" y="845199"/>
                    </a:cubicBezTo>
                    <a:cubicBezTo>
                      <a:pt x="0" y="378409"/>
                      <a:pt x="378408" y="0"/>
                      <a:pt x="845199" y="0"/>
                    </a:cubicBezTo>
                    <a:cubicBezTo>
                      <a:pt x="1311990" y="0"/>
                      <a:pt x="1690399" y="378409"/>
                      <a:pt x="1690399" y="845199"/>
                    </a:cubicBezTo>
                    <a:close/>
                  </a:path>
                </a:pathLst>
              </a:custGeom>
              <a:solidFill>
                <a:schemeClr val="bg1"/>
              </a:solidFill>
              <a:ln w="5282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4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Value Addition in Agriculture</a:t>
                </a: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D4709834-CD24-E44A-C31D-E3EECD4FA1D8}"/>
                  </a:ext>
                </a:extLst>
              </p:cNvPr>
              <p:cNvSpPr/>
              <p:nvPr/>
            </p:nvSpPr>
            <p:spPr>
              <a:xfrm>
                <a:off x="1755227" y="4327493"/>
                <a:ext cx="4667" cy="28004"/>
              </a:xfrm>
              <a:custGeom>
                <a:avLst/>
                <a:gdLst>
                  <a:gd name="connsiteX0" fmla="*/ 0 w 5282"/>
                  <a:gd name="connsiteY0" fmla="*/ 0 h 31694"/>
                  <a:gd name="connsiteX1" fmla="*/ 0 w 5282"/>
                  <a:gd name="connsiteY1" fmla="*/ 31695 h 31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82" h="31694">
                    <a:moveTo>
                      <a:pt x="0" y="0"/>
                    </a:moveTo>
                    <a:lnTo>
                      <a:pt x="0" y="31695"/>
                    </a:lnTo>
                  </a:path>
                </a:pathLst>
              </a:custGeom>
              <a:ln w="5282" cap="rnd">
                <a:solidFill>
                  <a:srgbClr val="99999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DVOT-Surekh" panose="00000400000000000000" pitchFamily="2" charset="0"/>
                  <a:cs typeface="DVOT-Surekh" panose="00000400000000000000" pitchFamily="2" charset="0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EEFFFD1C-B6A9-7E13-63B2-DA609302FE7D}"/>
                  </a:ext>
                </a:extLst>
              </p:cNvPr>
              <p:cNvSpPr/>
              <p:nvPr/>
            </p:nvSpPr>
            <p:spPr>
              <a:xfrm>
                <a:off x="1849844" y="4410061"/>
                <a:ext cx="4666" cy="627592"/>
              </a:xfrm>
              <a:custGeom>
                <a:avLst/>
                <a:gdLst>
                  <a:gd name="connsiteX0" fmla="*/ 0 w 5282"/>
                  <a:gd name="connsiteY0" fmla="*/ 0 h 710284"/>
                  <a:gd name="connsiteX1" fmla="*/ 0 w 5282"/>
                  <a:gd name="connsiteY1" fmla="*/ 710284 h 710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82" h="710284">
                    <a:moveTo>
                      <a:pt x="0" y="0"/>
                    </a:moveTo>
                    <a:lnTo>
                      <a:pt x="0" y="710284"/>
                    </a:lnTo>
                  </a:path>
                </a:pathLst>
              </a:custGeom>
              <a:ln w="5282" cap="rnd">
                <a:solidFill>
                  <a:srgbClr val="999999"/>
                </a:solidFill>
                <a:custDash>
                  <a:ds d="876750" sp="876750"/>
                </a:custDash>
                <a:miter/>
              </a:ln>
            </p:spPr>
            <p:txBody>
              <a:bodyPr rtlCol="0" anchor="ctr"/>
              <a:lstStyle/>
              <a:p>
                <a:endParaRPr lang="en-US">
                  <a:latin typeface="DVOT-Surekh" panose="00000400000000000000" pitchFamily="2" charset="0"/>
                  <a:cs typeface="DVOT-Surekh" panose="00000400000000000000" pitchFamily="2" charset="0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6E579476-CE37-CE7E-5996-C02D3A0BEEE5}"/>
                  </a:ext>
                </a:extLst>
              </p:cNvPr>
              <p:cNvSpPr/>
              <p:nvPr/>
            </p:nvSpPr>
            <p:spPr>
              <a:xfrm>
                <a:off x="1755227" y="5064958"/>
                <a:ext cx="4667" cy="28004"/>
              </a:xfrm>
              <a:custGeom>
                <a:avLst/>
                <a:gdLst>
                  <a:gd name="connsiteX0" fmla="*/ 0 w 5282"/>
                  <a:gd name="connsiteY0" fmla="*/ 0 h 31694"/>
                  <a:gd name="connsiteX1" fmla="*/ 0 w 5282"/>
                  <a:gd name="connsiteY1" fmla="*/ 31695 h 31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82" h="31694">
                    <a:moveTo>
                      <a:pt x="0" y="0"/>
                    </a:moveTo>
                    <a:lnTo>
                      <a:pt x="0" y="31695"/>
                    </a:lnTo>
                  </a:path>
                </a:pathLst>
              </a:custGeom>
              <a:ln w="5282" cap="rnd">
                <a:solidFill>
                  <a:srgbClr val="99999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DVOT-Surekh" panose="00000400000000000000" pitchFamily="2" charset="0"/>
                  <a:cs typeface="DVOT-Surekh" panose="00000400000000000000" pitchFamily="2" charset="0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CA8D5B3A-0D85-DBA2-B7AD-8FF92DF3D360}"/>
                  </a:ext>
                </a:extLst>
              </p:cNvPr>
              <p:cNvSpPr/>
              <p:nvPr/>
            </p:nvSpPr>
            <p:spPr>
              <a:xfrm>
                <a:off x="4632740" y="4329827"/>
                <a:ext cx="4667" cy="28004"/>
              </a:xfrm>
              <a:custGeom>
                <a:avLst/>
                <a:gdLst>
                  <a:gd name="connsiteX0" fmla="*/ 0 w 5282"/>
                  <a:gd name="connsiteY0" fmla="*/ 0 h 31694"/>
                  <a:gd name="connsiteX1" fmla="*/ 0 w 5282"/>
                  <a:gd name="connsiteY1" fmla="*/ 31695 h 31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82" h="31694">
                    <a:moveTo>
                      <a:pt x="0" y="0"/>
                    </a:moveTo>
                    <a:lnTo>
                      <a:pt x="0" y="31695"/>
                    </a:lnTo>
                  </a:path>
                </a:pathLst>
              </a:custGeom>
              <a:ln w="5282" cap="rnd">
                <a:solidFill>
                  <a:srgbClr val="99999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DVOT-Surekh" panose="00000400000000000000" pitchFamily="2" charset="0"/>
                  <a:cs typeface="DVOT-Surekh" panose="00000400000000000000" pitchFamily="2" charset="0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A18734DF-EB7E-8CE1-095A-5560053B228B}"/>
                  </a:ext>
                </a:extLst>
              </p:cNvPr>
              <p:cNvSpPr/>
              <p:nvPr/>
            </p:nvSpPr>
            <p:spPr>
              <a:xfrm>
                <a:off x="4632740" y="4412395"/>
                <a:ext cx="4667" cy="627591"/>
              </a:xfrm>
              <a:custGeom>
                <a:avLst/>
                <a:gdLst>
                  <a:gd name="connsiteX0" fmla="*/ 0 w 5282"/>
                  <a:gd name="connsiteY0" fmla="*/ 0 h 710284"/>
                  <a:gd name="connsiteX1" fmla="*/ 0 w 5282"/>
                  <a:gd name="connsiteY1" fmla="*/ 710284 h 710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82" h="710284">
                    <a:moveTo>
                      <a:pt x="0" y="0"/>
                    </a:moveTo>
                    <a:lnTo>
                      <a:pt x="0" y="710284"/>
                    </a:lnTo>
                  </a:path>
                </a:pathLst>
              </a:custGeom>
              <a:ln w="5282" cap="rnd">
                <a:solidFill>
                  <a:srgbClr val="999999"/>
                </a:solidFill>
                <a:custDash>
                  <a:ds d="876750" sp="876750"/>
                </a:custDash>
                <a:miter/>
              </a:ln>
            </p:spPr>
            <p:txBody>
              <a:bodyPr rtlCol="0" anchor="ctr"/>
              <a:lstStyle/>
              <a:p>
                <a:endParaRPr lang="en-US">
                  <a:latin typeface="DVOT-Surekh" panose="00000400000000000000" pitchFamily="2" charset="0"/>
                  <a:cs typeface="DVOT-Surekh" panose="00000400000000000000" pitchFamily="2" charset="0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A2B2935A-1019-87D9-C405-398DC037BD45}"/>
                  </a:ext>
                </a:extLst>
              </p:cNvPr>
              <p:cNvSpPr/>
              <p:nvPr/>
            </p:nvSpPr>
            <p:spPr>
              <a:xfrm>
                <a:off x="4632740" y="5067291"/>
                <a:ext cx="4667" cy="28004"/>
              </a:xfrm>
              <a:custGeom>
                <a:avLst/>
                <a:gdLst>
                  <a:gd name="connsiteX0" fmla="*/ 0 w 5282"/>
                  <a:gd name="connsiteY0" fmla="*/ 0 h 31694"/>
                  <a:gd name="connsiteX1" fmla="*/ 0 w 5282"/>
                  <a:gd name="connsiteY1" fmla="*/ 31695 h 31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82" h="31694">
                    <a:moveTo>
                      <a:pt x="0" y="0"/>
                    </a:moveTo>
                    <a:lnTo>
                      <a:pt x="0" y="31695"/>
                    </a:lnTo>
                  </a:path>
                </a:pathLst>
              </a:custGeom>
              <a:ln w="5282" cap="rnd">
                <a:solidFill>
                  <a:srgbClr val="99999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DVOT-Surekh" panose="00000400000000000000" pitchFamily="2" charset="0"/>
                  <a:cs typeface="DVOT-Surekh" panose="00000400000000000000" pitchFamily="2" charset="0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E8F95517-FD7B-BF7D-C2C2-230A17651D24}"/>
                  </a:ext>
                </a:extLst>
              </p:cNvPr>
              <p:cNvSpPr/>
              <p:nvPr/>
            </p:nvSpPr>
            <p:spPr>
              <a:xfrm>
                <a:off x="7507918" y="4329827"/>
                <a:ext cx="4667" cy="28004"/>
              </a:xfrm>
              <a:custGeom>
                <a:avLst/>
                <a:gdLst>
                  <a:gd name="connsiteX0" fmla="*/ 0 w 5282"/>
                  <a:gd name="connsiteY0" fmla="*/ 0 h 31694"/>
                  <a:gd name="connsiteX1" fmla="*/ 0 w 5282"/>
                  <a:gd name="connsiteY1" fmla="*/ 31695 h 31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82" h="31694">
                    <a:moveTo>
                      <a:pt x="0" y="0"/>
                    </a:moveTo>
                    <a:lnTo>
                      <a:pt x="0" y="31695"/>
                    </a:lnTo>
                  </a:path>
                </a:pathLst>
              </a:custGeom>
              <a:ln w="5282" cap="rnd">
                <a:solidFill>
                  <a:srgbClr val="99999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DVOT-Surekh" panose="00000400000000000000" pitchFamily="2" charset="0"/>
                  <a:cs typeface="DVOT-Surekh" panose="00000400000000000000" pitchFamily="2" charset="0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F6C99826-B79F-C24C-9DE5-86850CCAA775}"/>
                  </a:ext>
                </a:extLst>
              </p:cNvPr>
              <p:cNvSpPr/>
              <p:nvPr/>
            </p:nvSpPr>
            <p:spPr>
              <a:xfrm>
                <a:off x="7507918" y="4412395"/>
                <a:ext cx="4667" cy="627591"/>
              </a:xfrm>
              <a:custGeom>
                <a:avLst/>
                <a:gdLst>
                  <a:gd name="connsiteX0" fmla="*/ 0 w 5282"/>
                  <a:gd name="connsiteY0" fmla="*/ 0 h 710284"/>
                  <a:gd name="connsiteX1" fmla="*/ 0 w 5282"/>
                  <a:gd name="connsiteY1" fmla="*/ 710284 h 710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82" h="710284">
                    <a:moveTo>
                      <a:pt x="0" y="0"/>
                    </a:moveTo>
                    <a:lnTo>
                      <a:pt x="0" y="710284"/>
                    </a:lnTo>
                  </a:path>
                </a:pathLst>
              </a:custGeom>
              <a:ln w="5282" cap="rnd">
                <a:solidFill>
                  <a:srgbClr val="999999"/>
                </a:solidFill>
                <a:custDash>
                  <a:ds d="876750" sp="876750"/>
                </a:custDash>
                <a:miter/>
              </a:ln>
            </p:spPr>
            <p:txBody>
              <a:bodyPr rtlCol="0" anchor="ctr"/>
              <a:lstStyle/>
              <a:p>
                <a:endParaRPr lang="en-US">
                  <a:latin typeface="DVOT-Surekh" panose="00000400000000000000" pitchFamily="2" charset="0"/>
                  <a:cs typeface="DVOT-Surekh" panose="00000400000000000000" pitchFamily="2" charset="0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B6A4693C-1B1A-A0B8-2E15-92EF135A8EFD}"/>
                  </a:ext>
                </a:extLst>
              </p:cNvPr>
              <p:cNvSpPr/>
              <p:nvPr/>
            </p:nvSpPr>
            <p:spPr>
              <a:xfrm>
                <a:off x="7507918" y="5067291"/>
                <a:ext cx="4667" cy="28004"/>
              </a:xfrm>
              <a:custGeom>
                <a:avLst/>
                <a:gdLst>
                  <a:gd name="connsiteX0" fmla="*/ 0 w 5282"/>
                  <a:gd name="connsiteY0" fmla="*/ 0 h 31694"/>
                  <a:gd name="connsiteX1" fmla="*/ 0 w 5282"/>
                  <a:gd name="connsiteY1" fmla="*/ 31695 h 31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82" h="31694">
                    <a:moveTo>
                      <a:pt x="0" y="0"/>
                    </a:moveTo>
                    <a:lnTo>
                      <a:pt x="0" y="31695"/>
                    </a:lnTo>
                  </a:path>
                </a:pathLst>
              </a:custGeom>
              <a:ln w="5282" cap="rnd">
                <a:solidFill>
                  <a:srgbClr val="99999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DVOT-Surekh" panose="00000400000000000000" pitchFamily="2" charset="0"/>
                  <a:cs typeface="DVOT-Surekh" panose="00000400000000000000" pitchFamily="2" charset="0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61203B04-60F5-84DD-DF31-D7CBEAB2565D}"/>
                  </a:ext>
                </a:extLst>
              </p:cNvPr>
              <p:cNvSpPr/>
              <p:nvPr/>
            </p:nvSpPr>
            <p:spPr>
              <a:xfrm>
                <a:off x="10448442" y="4329827"/>
                <a:ext cx="4667" cy="28004"/>
              </a:xfrm>
              <a:custGeom>
                <a:avLst/>
                <a:gdLst>
                  <a:gd name="connsiteX0" fmla="*/ 0 w 5282"/>
                  <a:gd name="connsiteY0" fmla="*/ 0 h 31694"/>
                  <a:gd name="connsiteX1" fmla="*/ 0 w 5282"/>
                  <a:gd name="connsiteY1" fmla="*/ 31695 h 31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82" h="31694">
                    <a:moveTo>
                      <a:pt x="0" y="0"/>
                    </a:moveTo>
                    <a:lnTo>
                      <a:pt x="0" y="31695"/>
                    </a:lnTo>
                  </a:path>
                </a:pathLst>
              </a:custGeom>
              <a:ln w="5282" cap="rnd">
                <a:solidFill>
                  <a:srgbClr val="99999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DVOT-Surekh" panose="00000400000000000000" pitchFamily="2" charset="0"/>
                  <a:cs typeface="DVOT-Surekh" panose="00000400000000000000" pitchFamily="2" charset="0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F58D059E-CC2C-3D03-7457-339EC42EE1BF}"/>
                  </a:ext>
                </a:extLst>
              </p:cNvPr>
              <p:cNvSpPr/>
              <p:nvPr/>
            </p:nvSpPr>
            <p:spPr>
              <a:xfrm>
                <a:off x="10448442" y="4412395"/>
                <a:ext cx="4667" cy="627591"/>
              </a:xfrm>
              <a:custGeom>
                <a:avLst/>
                <a:gdLst>
                  <a:gd name="connsiteX0" fmla="*/ 0 w 5282"/>
                  <a:gd name="connsiteY0" fmla="*/ 0 h 710284"/>
                  <a:gd name="connsiteX1" fmla="*/ 0 w 5282"/>
                  <a:gd name="connsiteY1" fmla="*/ 710284 h 710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82" h="710284">
                    <a:moveTo>
                      <a:pt x="0" y="0"/>
                    </a:moveTo>
                    <a:lnTo>
                      <a:pt x="0" y="710284"/>
                    </a:lnTo>
                  </a:path>
                </a:pathLst>
              </a:custGeom>
              <a:ln w="5282" cap="rnd">
                <a:solidFill>
                  <a:srgbClr val="999999"/>
                </a:solidFill>
                <a:custDash>
                  <a:ds d="876750" sp="876750"/>
                </a:custDash>
                <a:miter/>
              </a:ln>
            </p:spPr>
            <p:txBody>
              <a:bodyPr rtlCol="0" anchor="ctr"/>
              <a:lstStyle/>
              <a:p>
                <a:endParaRPr lang="en-US">
                  <a:latin typeface="DVOT-Surekh" panose="00000400000000000000" pitchFamily="2" charset="0"/>
                  <a:cs typeface="DVOT-Surekh" panose="00000400000000000000" pitchFamily="2" charset="0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A30B2166-951D-869C-AE92-742FC9384094}"/>
                  </a:ext>
                </a:extLst>
              </p:cNvPr>
              <p:cNvSpPr/>
              <p:nvPr/>
            </p:nvSpPr>
            <p:spPr>
              <a:xfrm>
                <a:off x="10448442" y="5067291"/>
                <a:ext cx="4667" cy="28004"/>
              </a:xfrm>
              <a:custGeom>
                <a:avLst/>
                <a:gdLst>
                  <a:gd name="connsiteX0" fmla="*/ 0 w 5282"/>
                  <a:gd name="connsiteY0" fmla="*/ 0 h 31694"/>
                  <a:gd name="connsiteX1" fmla="*/ 0 w 5282"/>
                  <a:gd name="connsiteY1" fmla="*/ 31695 h 31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82" h="31694">
                    <a:moveTo>
                      <a:pt x="0" y="0"/>
                    </a:moveTo>
                    <a:lnTo>
                      <a:pt x="0" y="31695"/>
                    </a:lnTo>
                  </a:path>
                </a:pathLst>
              </a:custGeom>
              <a:ln w="5282" cap="rnd">
                <a:solidFill>
                  <a:srgbClr val="99999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DVOT-Surekh" panose="00000400000000000000" pitchFamily="2" charset="0"/>
                  <a:cs typeface="DVOT-Surekh" panose="00000400000000000000" pitchFamily="2" charset="0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351534B9-EDDB-92CD-CC44-318CF3072F5A}"/>
                  </a:ext>
                </a:extLst>
              </p:cNvPr>
              <p:cNvSpPr/>
              <p:nvPr/>
            </p:nvSpPr>
            <p:spPr>
              <a:xfrm>
                <a:off x="1709819" y="4551534"/>
                <a:ext cx="261379" cy="261379"/>
              </a:xfrm>
              <a:custGeom>
                <a:avLst/>
                <a:gdLst>
                  <a:gd name="connsiteX0" fmla="*/ 295820 w 295819"/>
                  <a:gd name="connsiteY0" fmla="*/ 147910 h 295819"/>
                  <a:gd name="connsiteX1" fmla="*/ 147910 w 295819"/>
                  <a:gd name="connsiteY1" fmla="*/ 295820 h 295819"/>
                  <a:gd name="connsiteX2" fmla="*/ 0 w 295819"/>
                  <a:gd name="connsiteY2" fmla="*/ 147910 h 295819"/>
                  <a:gd name="connsiteX3" fmla="*/ 147910 w 295819"/>
                  <a:gd name="connsiteY3" fmla="*/ 0 h 295819"/>
                  <a:gd name="connsiteX4" fmla="*/ 295820 w 295819"/>
                  <a:gd name="connsiteY4" fmla="*/ 147910 h 295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819" h="295819">
                    <a:moveTo>
                      <a:pt x="295820" y="147910"/>
                    </a:moveTo>
                    <a:cubicBezTo>
                      <a:pt x="295820" y="229598"/>
                      <a:pt x="229598" y="295820"/>
                      <a:pt x="147910" y="295820"/>
                    </a:cubicBezTo>
                    <a:cubicBezTo>
                      <a:pt x="66222" y="295820"/>
                      <a:pt x="0" y="229598"/>
                      <a:pt x="0" y="147910"/>
                    </a:cubicBezTo>
                    <a:cubicBezTo>
                      <a:pt x="0" y="66221"/>
                      <a:pt x="66222" y="0"/>
                      <a:pt x="147910" y="0"/>
                    </a:cubicBezTo>
                    <a:cubicBezTo>
                      <a:pt x="229598" y="0"/>
                      <a:pt x="295820" y="66221"/>
                      <a:pt x="295820" y="14791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2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DVOT-Surekh" panose="00000400000000000000" pitchFamily="2" charset="0"/>
                  <a:cs typeface="DVOT-Surekh" panose="00000400000000000000" pitchFamily="2" charset="0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3E9BF19C-435A-7733-24D3-35269787E71A}"/>
                  </a:ext>
                </a:extLst>
              </p:cNvPr>
              <p:cNvSpPr/>
              <p:nvPr/>
            </p:nvSpPr>
            <p:spPr>
              <a:xfrm>
                <a:off x="1770498" y="4602876"/>
                <a:ext cx="158693" cy="158694"/>
              </a:xfrm>
              <a:custGeom>
                <a:avLst/>
                <a:gdLst>
                  <a:gd name="connsiteX0" fmla="*/ 179605 w 179604"/>
                  <a:gd name="connsiteY0" fmla="*/ 89802 h 179604"/>
                  <a:gd name="connsiteX1" fmla="*/ 89802 w 179604"/>
                  <a:gd name="connsiteY1" fmla="*/ 179605 h 179604"/>
                  <a:gd name="connsiteX2" fmla="*/ 0 w 179604"/>
                  <a:gd name="connsiteY2" fmla="*/ 89802 h 179604"/>
                  <a:gd name="connsiteX3" fmla="*/ 89802 w 179604"/>
                  <a:gd name="connsiteY3" fmla="*/ 0 h 179604"/>
                  <a:gd name="connsiteX4" fmla="*/ 179605 w 179604"/>
                  <a:gd name="connsiteY4" fmla="*/ 89802 h 179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604" h="179604">
                    <a:moveTo>
                      <a:pt x="179605" y="89802"/>
                    </a:moveTo>
                    <a:cubicBezTo>
                      <a:pt x="179605" y="139399"/>
                      <a:pt x="139399" y="179605"/>
                      <a:pt x="89802" y="179605"/>
                    </a:cubicBezTo>
                    <a:cubicBezTo>
                      <a:pt x="40206" y="179605"/>
                      <a:pt x="0" y="139399"/>
                      <a:pt x="0" y="89802"/>
                    </a:cubicBezTo>
                    <a:cubicBezTo>
                      <a:pt x="0" y="40206"/>
                      <a:pt x="40206" y="0"/>
                      <a:pt x="89802" y="0"/>
                    </a:cubicBezTo>
                    <a:cubicBezTo>
                      <a:pt x="139399" y="0"/>
                      <a:pt x="179605" y="40206"/>
                      <a:pt x="179605" y="898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52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DVOT-Surekh" panose="00000400000000000000" pitchFamily="2" charset="0"/>
                  <a:cs typeface="DVOT-Surekh" panose="00000400000000000000" pitchFamily="2" charset="0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7580083D-E0AC-978F-69B1-A1186F24ACFC}"/>
                  </a:ext>
                </a:extLst>
              </p:cNvPr>
              <p:cNvSpPr/>
              <p:nvPr/>
            </p:nvSpPr>
            <p:spPr>
              <a:xfrm>
                <a:off x="1829006" y="4649551"/>
                <a:ext cx="65343" cy="65344"/>
              </a:xfrm>
              <a:custGeom>
                <a:avLst/>
                <a:gdLst>
                  <a:gd name="connsiteX0" fmla="*/ 73955 w 73954"/>
                  <a:gd name="connsiteY0" fmla="*/ 36977 h 73954"/>
                  <a:gd name="connsiteX1" fmla="*/ 36977 w 73954"/>
                  <a:gd name="connsiteY1" fmla="*/ 73955 h 73954"/>
                  <a:gd name="connsiteX2" fmla="*/ 0 w 73954"/>
                  <a:gd name="connsiteY2" fmla="*/ 36977 h 73954"/>
                  <a:gd name="connsiteX3" fmla="*/ 36977 w 73954"/>
                  <a:gd name="connsiteY3" fmla="*/ 0 h 73954"/>
                  <a:gd name="connsiteX4" fmla="*/ 73955 w 73954"/>
                  <a:gd name="connsiteY4" fmla="*/ 36977 h 73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954" h="73954">
                    <a:moveTo>
                      <a:pt x="73955" y="36977"/>
                    </a:moveTo>
                    <a:cubicBezTo>
                      <a:pt x="73955" y="57399"/>
                      <a:pt x="57400" y="73955"/>
                      <a:pt x="36977" y="73955"/>
                    </a:cubicBezTo>
                    <a:cubicBezTo>
                      <a:pt x="16555" y="73955"/>
                      <a:pt x="0" y="57399"/>
                      <a:pt x="0" y="36977"/>
                    </a:cubicBezTo>
                    <a:cubicBezTo>
                      <a:pt x="0" y="16556"/>
                      <a:pt x="16555" y="0"/>
                      <a:pt x="36977" y="0"/>
                    </a:cubicBezTo>
                    <a:cubicBezTo>
                      <a:pt x="57400" y="0"/>
                      <a:pt x="73955" y="16556"/>
                      <a:pt x="73955" y="3697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2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DVOT-Surekh" panose="00000400000000000000" pitchFamily="2" charset="0"/>
                  <a:cs typeface="DVOT-Surekh" panose="00000400000000000000" pitchFamily="2" charset="0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FAC23AE7-2287-A8D6-9859-9A6014DBC0F5}"/>
                  </a:ext>
                </a:extLst>
              </p:cNvPr>
              <p:cNvSpPr/>
              <p:nvPr/>
            </p:nvSpPr>
            <p:spPr>
              <a:xfrm>
                <a:off x="4499715" y="4551534"/>
                <a:ext cx="261379" cy="261379"/>
              </a:xfrm>
              <a:custGeom>
                <a:avLst/>
                <a:gdLst>
                  <a:gd name="connsiteX0" fmla="*/ 295820 w 295819"/>
                  <a:gd name="connsiteY0" fmla="*/ 147910 h 295819"/>
                  <a:gd name="connsiteX1" fmla="*/ 147910 w 295819"/>
                  <a:gd name="connsiteY1" fmla="*/ 295820 h 295819"/>
                  <a:gd name="connsiteX2" fmla="*/ 0 w 295819"/>
                  <a:gd name="connsiteY2" fmla="*/ 147910 h 295819"/>
                  <a:gd name="connsiteX3" fmla="*/ 147910 w 295819"/>
                  <a:gd name="connsiteY3" fmla="*/ 0 h 295819"/>
                  <a:gd name="connsiteX4" fmla="*/ 295820 w 295819"/>
                  <a:gd name="connsiteY4" fmla="*/ 147910 h 295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819" h="295819">
                    <a:moveTo>
                      <a:pt x="295820" y="147910"/>
                    </a:moveTo>
                    <a:cubicBezTo>
                      <a:pt x="295820" y="229598"/>
                      <a:pt x="229598" y="295820"/>
                      <a:pt x="147910" y="295820"/>
                    </a:cubicBezTo>
                    <a:cubicBezTo>
                      <a:pt x="66221" y="295820"/>
                      <a:pt x="0" y="229598"/>
                      <a:pt x="0" y="147910"/>
                    </a:cubicBezTo>
                    <a:cubicBezTo>
                      <a:pt x="0" y="66221"/>
                      <a:pt x="66221" y="0"/>
                      <a:pt x="147910" y="0"/>
                    </a:cubicBezTo>
                    <a:cubicBezTo>
                      <a:pt x="229598" y="0"/>
                      <a:pt x="295820" y="66221"/>
                      <a:pt x="295820" y="14791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52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DVOT-Surekh" panose="00000400000000000000" pitchFamily="2" charset="0"/>
                  <a:cs typeface="DVOT-Surekh" panose="00000400000000000000" pitchFamily="2" charset="0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98145A07-955F-2636-C548-9E8DCAD42B93}"/>
                  </a:ext>
                </a:extLst>
              </p:cNvPr>
              <p:cNvSpPr/>
              <p:nvPr/>
            </p:nvSpPr>
            <p:spPr>
              <a:xfrm>
                <a:off x="4551058" y="4602876"/>
                <a:ext cx="158694" cy="158694"/>
              </a:xfrm>
              <a:custGeom>
                <a:avLst/>
                <a:gdLst>
                  <a:gd name="connsiteX0" fmla="*/ 179605 w 179604"/>
                  <a:gd name="connsiteY0" fmla="*/ 89802 h 179604"/>
                  <a:gd name="connsiteX1" fmla="*/ 89802 w 179604"/>
                  <a:gd name="connsiteY1" fmla="*/ 179605 h 179604"/>
                  <a:gd name="connsiteX2" fmla="*/ 0 w 179604"/>
                  <a:gd name="connsiteY2" fmla="*/ 89802 h 179604"/>
                  <a:gd name="connsiteX3" fmla="*/ 89802 w 179604"/>
                  <a:gd name="connsiteY3" fmla="*/ 0 h 179604"/>
                  <a:gd name="connsiteX4" fmla="*/ 179605 w 179604"/>
                  <a:gd name="connsiteY4" fmla="*/ 89802 h 179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604" h="179604">
                    <a:moveTo>
                      <a:pt x="179605" y="89802"/>
                    </a:moveTo>
                    <a:cubicBezTo>
                      <a:pt x="179605" y="139399"/>
                      <a:pt x="139399" y="179605"/>
                      <a:pt x="89802" y="179605"/>
                    </a:cubicBezTo>
                    <a:cubicBezTo>
                      <a:pt x="40206" y="179605"/>
                      <a:pt x="0" y="139399"/>
                      <a:pt x="0" y="89802"/>
                    </a:cubicBezTo>
                    <a:cubicBezTo>
                      <a:pt x="0" y="40206"/>
                      <a:pt x="40206" y="0"/>
                      <a:pt x="89802" y="0"/>
                    </a:cubicBezTo>
                    <a:cubicBezTo>
                      <a:pt x="139399" y="0"/>
                      <a:pt x="179605" y="40206"/>
                      <a:pt x="179605" y="898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52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DVOT-Surekh" panose="00000400000000000000" pitchFamily="2" charset="0"/>
                  <a:cs typeface="DVOT-Surekh" panose="00000400000000000000" pitchFamily="2" charset="0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3B5453D9-E9AC-F85B-2C82-3EB261A85DAD}"/>
                  </a:ext>
                </a:extLst>
              </p:cNvPr>
              <p:cNvSpPr/>
              <p:nvPr/>
            </p:nvSpPr>
            <p:spPr>
              <a:xfrm>
                <a:off x="4597733" y="4649551"/>
                <a:ext cx="65344" cy="65344"/>
              </a:xfrm>
              <a:custGeom>
                <a:avLst/>
                <a:gdLst>
                  <a:gd name="connsiteX0" fmla="*/ 73955 w 73954"/>
                  <a:gd name="connsiteY0" fmla="*/ 36977 h 73954"/>
                  <a:gd name="connsiteX1" fmla="*/ 36977 w 73954"/>
                  <a:gd name="connsiteY1" fmla="*/ 73955 h 73954"/>
                  <a:gd name="connsiteX2" fmla="*/ 0 w 73954"/>
                  <a:gd name="connsiteY2" fmla="*/ 36977 h 73954"/>
                  <a:gd name="connsiteX3" fmla="*/ 36977 w 73954"/>
                  <a:gd name="connsiteY3" fmla="*/ 0 h 73954"/>
                  <a:gd name="connsiteX4" fmla="*/ 73955 w 73954"/>
                  <a:gd name="connsiteY4" fmla="*/ 36977 h 73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954" h="73954">
                    <a:moveTo>
                      <a:pt x="73955" y="36977"/>
                    </a:moveTo>
                    <a:cubicBezTo>
                      <a:pt x="73955" y="57399"/>
                      <a:pt x="57399" y="73955"/>
                      <a:pt x="36977" y="73955"/>
                    </a:cubicBezTo>
                    <a:cubicBezTo>
                      <a:pt x="16556" y="73955"/>
                      <a:pt x="0" y="57399"/>
                      <a:pt x="0" y="36977"/>
                    </a:cubicBezTo>
                    <a:cubicBezTo>
                      <a:pt x="0" y="16556"/>
                      <a:pt x="16556" y="0"/>
                      <a:pt x="36977" y="0"/>
                    </a:cubicBezTo>
                    <a:cubicBezTo>
                      <a:pt x="57399" y="0"/>
                      <a:pt x="73955" y="16556"/>
                      <a:pt x="73955" y="3697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52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solidFill>
                    <a:schemeClr val="accent2">
                      <a:lumMod val="50000"/>
                    </a:schemeClr>
                  </a:solidFill>
                  <a:latin typeface="DVOT-Surekh" panose="00000400000000000000" pitchFamily="2" charset="0"/>
                  <a:cs typeface="DVOT-Surekh" panose="00000400000000000000" pitchFamily="2" charset="0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22A65483-15AF-AC73-B982-D05E4E540152}"/>
                  </a:ext>
                </a:extLst>
              </p:cNvPr>
              <p:cNvSpPr/>
              <p:nvPr/>
            </p:nvSpPr>
            <p:spPr>
              <a:xfrm>
                <a:off x="7374895" y="4551534"/>
                <a:ext cx="261379" cy="261379"/>
              </a:xfrm>
              <a:custGeom>
                <a:avLst/>
                <a:gdLst>
                  <a:gd name="connsiteX0" fmla="*/ 295820 w 295819"/>
                  <a:gd name="connsiteY0" fmla="*/ 147910 h 295819"/>
                  <a:gd name="connsiteX1" fmla="*/ 147910 w 295819"/>
                  <a:gd name="connsiteY1" fmla="*/ 295820 h 295819"/>
                  <a:gd name="connsiteX2" fmla="*/ 0 w 295819"/>
                  <a:gd name="connsiteY2" fmla="*/ 147910 h 295819"/>
                  <a:gd name="connsiteX3" fmla="*/ 147910 w 295819"/>
                  <a:gd name="connsiteY3" fmla="*/ 0 h 295819"/>
                  <a:gd name="connsiteX4" fmla="*/ 295820 w 295819"/>
                  <a:gd name="connsiteY4" fmla="*/ 147910 h 295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819" h="295819">
                    <a:moveTo>
                      <a:pt x="295820" y="147910"/>
                    </a:moveTo>
                    <a:cubicBezTo>
                      <a:pt x="295820" y="229598"/>
                      <a:pt x="229598" y="295820"/>
                      <a:pt x="147910" y="295820"/>
                    </a:cubicBezTo>
                    <a:cubicBezTo>
                      <a:pt x="66221" y="295820"/>
                      <a:pt x="0" y="229598"/>
                      <a:pt x="0" y="147910"/>
                    </a:cubicBezTo>
                    <a:cubicBezTo>
                      <a:pt x="0" y="66221"/>
                      <a:pt x="66221" y="0"/>
                      <a:pt x="147910" y="0"/>
                    </a:cubicBezTo>
                    <a:cubicBezTo>
                      <a:pt x="229598" y="0"/>
                      <a:pt x="295820" y="66221"/>
                      <a:pt x="295820" y="14791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52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DVOT-Surekh" panose="00000400000000000000" pitchFamily="2" charset="0"/>
                  <a:cs typeface="DVOT-Surekh" panose="00000400000000000000" pitchFamily="2" charset="0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ED39A0B4-ADE0-9D6C-7998-3A9C3B45C7D4}"/>
                  </a:ext>
                </a:extLst>
              </p:cNvPr>
              <p:cNvSpPr/>
              <p:nvPr/>
            </p:nvSpPr>
            <p:spPr>
              <a:xfrm>
                <a:off x="7426237" y="4602876"/>
                <a:ext cx="158694" cy="158694"/>
              </a:xfrm>
              <a:custGeom>
                <a:avLst/>
                <a:gdLst>
                  <a:gd name="connsiteX0" fmla="*/ 179605 w 179604"/>
                  <a:gd name="connsiteY0" fmla="*/ 89802 h 179604"/>
                  <a:gd name="connsiteX1" fmla="*/ 89802 w 179604"/>
                  <a:gd name="connsiteY1" fmla="*/ 179605 h 179604"/>
                  <a:gd name="connsiteX2" fmla="*/ 0 w 179604"/>
                  <a:gd name="connsiteY2" fmla="*/ 89802 h 179604"/>
                  <a:gd name="connsiteX3" fmla="*/ 89802 w 179604"/>
                  <a:gd name="connsiteY3" fmla="*/ 0 h 179604"/>
                  <a:gd name="connsiteX4" fmla="*/ 179605 w 179604"/>
                  <a:gd name="connsiteY4" fmla="*/ 89802 h 179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604" h="179604">
                    <a:moveTo>
                      <a:pt x="179605" y="89802"/>
                    </a:moveTo>
                    <a:cubicBezTo>
                      <a:pt x="179605" y="139399"/>
                      <a:pt x="139399" y="179605"/>
                      <a:pt x="89802" y="179605"/>
                    </a:cubicBezTo>
                    <a:cubicBezTo>
                      <a:pt x="40206" y="179605"/>
                      <a:pt x="0" y="139399"/>
                      <a:pt x="0" y="89802"/>
                    </a:cubicBezTo>
                    <a:cubicBezTo>
                      <a:pt x="0" y="40206"/>
                      <a:pt x="40206" y="0"/>
                      <a:pt x="89802" y="0"/>
                    </a:cubicBezTo>
                    <a:cubicBezTo>
                      <a:pt x="139399" y="0"/>
                      <a:pt x="179605" y="40206"/>
                      <a:pt x="179605" y="898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52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DVOT-Surekh" panose="00000400000000000000" pitchFamily="2" charset="0"/>
                  <a:cs typeface="DVOT-Surekh" panose="00000400000000000000" pitchFamily="2" charset="0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BA590995-5766-3857-C11F-87A06C45DB02}"/>
                  </a:ext>
                </a:extLst>
              </p:cNvPr>
              <p:cNvSpPr/>
              <p:nvPr/>
            </p:nvSpPr>
            <p:spPr>
              <a:xfrm>
                <a:off x="7472912" y="4649551"/>
                <a:ext cx="65344" cy="65344"/>
              </a:xfrm>
              <a:custGeom>
                <a:avLst/>
                <a:gdLst>
                  <a:gd name="connsiteX0" fmla="*/ 73955 w 73954"/>
                  <a:gd name="connsiteY0" fmla="*/ 36977 h 73954"/>
                  <a:gd name="connsiteX1" fmla="*/ 36977 w 73954"/>
                  <a:gd name="connsiteY1" fmla="*/ 73955 h 73954"/>
                  <a:gd name="connsiteX2" fmla="*/ 0 w 73954"/>
                  <a:gd name="connsiteY2" fmla="*/ 36977 h 73954"/>
                  <a:gd name="connsiteX3" fmla="*/ 36977 w 73954"/>
                  <a:gd name="connsiteY3" fmla="*/ 0 h 73954"/>
                  <a:gd name="connsiteX4" fmla="*/ 73955 w 73954"/>
                  <a:gd name="connsiteY4" fmla="*/ 36977 h 73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954" h="73954">
                    <a:moveTo>
                      <a:pt x="73955" y="36977"/>
                    </a:moveTo>
                    <a:cubicBezTo>
                      <a:pt x="73955" y="57399"/>
                      <a:pt x="57399" y="73955"/>
                      <a:pt x="36977" y="73955"/>
                    </a:cubicBezTo>
                    <a:cubicBezTo>
                      <a:pt x="16556" y="73955"/>
                      <a:pt x="0" y="57399"/>
                      <a:pt x="0" y="36977"/>
                    </a:cubicBezTo>
                    <a:cubicBezTo>
                      <a:pt x="0" y="16556"/>
                      <a:pt x="16556" y="0"/>
                      <a:pt x="36977" y="0"/>
                    </a:cubicBezTo>
                    <a:cubicBezTo>
                      <a:pt x="57399" y="0"/>
                      <a:pt x="73955" y="16556"/>
                      <a:pt x="73955" y="3697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52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DVOT-Surekh" panose="00000400000000000000" pitchFamily="2" charset="0"/>
                  <a:cs typeface="DVOT-Surekh" panose="00000400000000000000" pitchFamily="2" charset="0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27FD420-CA28-D8F0-DD8C-CDA54EED1439}"/>
                  </a:ext>
                </a:extLst>
              </p:cNvPr>
              <p:cNvSpPr/>
              <p:nvPr/>
            </p:nvSpPr>
            <p:spPr>
              <a:xfrm>
                <a:off x="10315418" y="4551534"/>
                <a:ext cx="261379" cy="261379"/>
              </a:xfrm>
              <a:custGeom>
                <a:avLst/>
                <a:gdLst>
                  <a:gd name="connsiteX0" fmla="*/ 295820 w 295819"/>
                  <a:gd name="connsiteY0" fmla="*/ 147910 h 295819"/>
                  <a:gd name="connsiteX1" fmla="*/ 147910 w 295819"/>
                  <a:gd name="connsiteY1" fmla="*/ 295820 h 295819"/>
                  <a:gd name="connsiteX2" fmla="*/ 0 w 295819"/>
                  <a:gd name="connsiteY2" fmla="*/ 147910 h 295819"/>
                  <a:gd name="connsiteX3" fmla="*/ 147910 w 295819"/>
                  <a:gd name="connsiteY3" fmla="*/ 0 h 295819"/>
                  <a:gd name="connsiteX4" fmla="*/ 295820 w 295819"/>
                  <a:gd name="connsiteY4" fmla="*/ 147910 h 295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819" h="295819">
                    <a:moveTo>
                      <a:pt x="295820" y="147910"/>
                    </a:moveTo>
                    <a:cubicBezTo>
                      <a:pt x="295820" y="229598"/>
                      <a:pt x="229598" y="295820"/>
                      <a:pt x="147910" y="295820"/>
                    </a:cubicBezTo>
                    <a:cubicBezTo>
                      <a:pt x="66222" y="295820"/>
                      <a:pt x="0" y="229598"/>
                      <a:pt x="0" y="147910"/>
                    </a:cubicBezTo>
                    <a:cubicBezTo>
                      <a:pt x="0" y="66221"/>
                      <a:pt x="66222" y="0"/>
                      <a:pt x="147910" y="0"/>
                    </a:cubicBezTo>
                    <a:cubicBezTo>
                      <a:pt x="229598" y="0"/>
                      <a:pt x="295820" y="66221"/>
                      <a:pt x="295820" y="14791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52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DVOT-Surekh" panose="00000400000000000000" pitchFamily="2" charset="0"/>
                  <a:cs typeface="DVOT-Surekh" panose="00000400000000000000" pitchFamily="2" charset="0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729555B1-046D-B40C-6873-16C563B2C79E}"/>
                  </a:ext>
                </a:extLst>
              </p:cNvPr>
              <p:cNvSpPr/>
              <p:nvPr/>
            </p:nvSpPr>
            <p:spPr>
              <a:xfrm>
                <a:off x="10366761" y="4602876"/>
                <a:ext cx="158694" cy="158694"/>
              </a:xfrm>
              <a:custGeom>
                <a:avLst/>
                <a:gdLst>
                  <a:gd name="connsiteX0" fmla="*/ 179605 w 179604"/>
                  <a:gd name="connsiteY0" fmla="*/ 89802 h 179604"/>
                  <a:gd name="connsiteX1" fmla="*/ 89802 w 179604"/>
                  <a:gd name="connsiteY1" fmla="*/ 179605 h 179604"/>
                  <a:gd name="connsiteX2" fmla="*/ 0 w 179604"/>
                  <a:gd name="connsiteY2" fmla="*/ 89802 h 179604"/>
                  <a:gd name="connsiteX3" fmla="*/ 89802 w 179604"/>
                  <a:gd name="connsiteY3" fmla="*/ 0 h 179604"/>
                  <a:gd name="connsiteX4" fmla="*/ 179605 w 179604"/>
                  <a:gd name="connsiteY4" fmla="*/ 89802 h 1796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604" h="179604">
                    <a:moveTo>
                      <a:pt x="179605" y="89802"/>
                    </a:moveTo>
                    <a:cubicBezTo>
                      <a:pt x="179605" y="139399"/>
                      <a:pt x="139399" y="179605"/>
                      <a:pt x="89802" y="179605"/>
                    </a:cubicBezTo>
                    <a:cubicBezTo>
                      <a:pt x="40206" y="179605"/>
                      <a:pt x="0" y="139399"/>
                      <a:pt x="0" y="89802"/>
                    </a:cubicBezTo>
                    <a:cubicBezTo>
                      <a:pt x="0" y="40206"/>
                      <a:pt x="40206" y="0"/>
                      <a:pt x="89802" y="0"/>
                    </a:cubicBezTo>
                    <a:cubicBezTo>
                      <a:pt x="139399" y="0"/>
                      <a:pt x="179605" y="40206"/>
                      <a:pt x="179605" y="898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52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DVOT-Surekh" panose="00000400000000000000" pitchFamily="2" charset="0"/>
                  <a:cs typeface="DVOT-Surekh" panose="00000400000000000000" pitchFamily="2" charset="0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5DE407D3-79F9-1219-6AD8-DD979553A471}"/>
                  </a:ext>
                </a:extLst>
              </p:cNvPr>
              <p:cNvSpPr/>
              <p:nvPr/>
            </p:nvSpPr>
            <p:spPr>
              <a:xfrm>
                <a:off x="1798503" y="4201470"/>
                <a:ext cx="102684" cy="102684"/>
              </a:xfrm>
              <a:custGeom>
                <a:avLst/>
                <a:gdLst>
                  <a:gd name="connsiteX0" fmla="*/ 116215 w 116214"/>
                  <a:gd name="connsiteY0" fmla="*/ 58107 h 116214"/>
                  <a:gd name="connsiteX1" fmla="*/ 58107 w 116214"/>
                  <a:gd name="connsiteY1" fmla="*/ 116215 h 116214"/>
                  <a:gd name="connsiteX2" fmla="*/ 0 w 116214"/>
                  <a:gd name="connsiteY2" fmla="*/ 58107 h 116214"/>
                  <a:gd name="connsiteX3" fmla="*/ 58107 w 116214"/>
                  <a:gd name="connsiteY3" fmla="*/ 0 h 116214"/>
                  <a:gd name="connsiteX4" fmla="*/ 116215 w 116214"/>
                  <a:gd name="connsiteY4" fmla="*/ 58107 h 116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6214" h="116214">
                    <a:moveTo>
                      <a:pt x="116215" y="58107"/>
                    </a:moveTo>
                    <a:cubicBezTo>
                      <a:pt x="116215" y="90199"/>
                      <a:pt x="90199" y="116215"/>
                      <a:pt x="58107" y="116215"/>
                    </a:cubicBezTo>
                    <a:cubicBezTo>
                      <a:pt x="26016" y="116215"/>
                      <a:pt x="0" y="90199"/>
                      <a:pt x="0" y="58107"/>
                    </a:cubicBezTo>
                    <a:cubicBezTo>
                      <a:pt x="0" y="26016"/>
                      <a:pt x="26016" y="0"/>
                      <a:pt x="58107" y="0"/>
                    </a:cubicBezTo>
                    <a:cubicBezTo>
                      <a:pt x="90199" y="0"/>
                      <a:pt x="116215" y="26016"/>
                      <a:pt x="116215" y="5810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2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DVOT-Surekh" panose="00000400000000000000" pitchFamily="2" charset="0"/>
                  <a:cs typeface="DVOT-Surekh" panose="00000400000000000000" pitchFamily="2" charset="0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C114F619-DDE4-6065-5481-976425EAA470}"/>
                  </a:ext>
                </a:extLst>
              </p:cNvPr>
              <p:cNvSpPr/>
              <p:nvPr/>
            </p:nvSpPr>
            <p:spPr>
              <a:xfrm>
                <a:off x="1798503" y="5041621"/>
                <a:ext cx="102684" cy="102684"/>
              </a:xfrm>
              <a:custGeom>
                <a:avLst/>
                <a:gdLst>
                  <a:gd name="connsiteX0" fmla="*/ 116215 w 116214"/>
                  <a:gd name="connsiteY0" fmla="*/ 58107 h 116214"/>
                  <a:gd name="connsiteX1" fmla="*/ 58107 w 116214"/>
                  <a:gd name="connsiteY1" fmla="*/ 116215 h 116214"/>
                  <a:gd name="connsiteX2" fmla="*/ 0 w 116214"/>
                  <a:gd name="connsiteY2" fmla="*/ 58107 h 116214"/>
                  <a:gd name="connsiteX3" fmla="*/ 58107 w 116214"/>
                  <a:gd name="connsiteY3" fmla="*/ 0 h 116214"/>
                  <a:gd name="connsiteX4" fmla="*/ 116215 w 116214"/>
                  <a:gd name="connsiteY4" fmla="*/ 58107 h 116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6214" h="116214">
                    <a:moveTo>
                      <a:pt x="116215" y="58107"/>
                    </a:moveTo>
                    <a:cubicBezTo>
                      <a:pt x="116215" y="90199"/>
                      <a:pt x="90199" y="116215"/>
                      <a:pt x="58107" y="116215"/>
                    </a:cubicBezTo>
                    <a:cubicBezTo>
                      <a:pt x="26016" y="116215"/>
                      <a:pt x="0" y="90199"/>
                      <a:pt x="0" y="58107"/>
                    </a:cubicBezTo>
                    <a:cubicBezTo>
                      <a:pt x="0" y="26016"/>
                      <a:pt x="26016" y="0"/>
                      <a:pt x="58107" y="0"/>
                    </a:cubicBezTo>
                    <a:cubicBezTo>
                      <a:pt x="90199" y="0"/>
                      <a:pt x="116215" y="26016"/>
                      <a:pt x="116215" y="5810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2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DVOT-Surekh" panose="00000400000000000000" pitchFamily="2" charset="0"/>
                  <a:cs typeface="DVOT-Surekh" panose="00000400000000000000" pitchFamily="2" charset="0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C94CCD40-5113-A79E-4E53-BF6017BA5392}"/>
                  </a:ext>
                </a:extLst>
              </p:cNvPr>
              <p:cNvSpPr/>
              <p:nvPr/>
            </p:nvSpPr>
            <p:spPr>
              <a:xfrm>
                <a:off x="4579063" y="4201470"/>
                <a:ext cx="102684" cy="102684"/>
              </a:xfrm>
              <a:custGeom>
                <a:avLst/>
                <a:gdLst>
                  <a:gd name="connsiteX0" fmla="*/ 116215 w 116214"/>
                  <a:gd name="connsiteY0" fmla="*/ 58107 h 116214"/>
                  <a:gd name="connsiteX1" fmla="*/ 58107 w 116214"/>
                  <a:gd name="connsiteY1" fmla="*/ 116215 h 116214"/>
                  <a:gd name="connsiteX2" fmla="*/ 0 w 116214"/>
                  <a:gd name="connsiteY2" fmla="*/ 58107 h 116214"/>
                  <a:gd name="connsiteX3" fmla="*/ 58107 w 116214"/>
                  <a:gd name="connsiteY3" fmla="*/ 0 h 116214"/>
                  <a:gd name="connsiteX4" fmla="*/ 116215 w 116214"/>
                  <a:gd name="connsiteY4" fmla="*/ 58107 h 116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6214" h="116214">
                    <a:moveTo>
                      <a:pt x="116215" y="58107"/>
                    </a:moveTo>
                    <a:cubicBezTo>
                      <a:pt x="116215" y="90199"/>
                      <a:pt x="90199" y="116215"/>
                      <a:pt x="58107" y="116215"/>
                    </a:cubicBezTo>
                    <a:cubicBezTo>
                      <a:pt x="26016" y="116215"/>
                      <a:pt x="0" y="90199"/>
                      <a:pt x="0" y="58107"/>
                    </a:cubicBezTo>
                    <a:cubicBezTo>
                      <a:pt x="0" y="26016"/>
                      <a:pt x="26016" y="0"/>
                      <a:pt x="58107" y="0"/>
                    </a:cubicBezTo>
                    <a:cubicBezTo>
                      <a:pt x="90199" y="0"/>
                      <a:pt x="116215" y="26016"/>
                      <a:pt x="116215" y="5810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52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DVOT-Surekh" panose="00000400000000000000" pitchFamily="2" charset="0"/>
                  <a:cs typeface="DVOT-Surekh" panose="00000400000000000000" pitchFamily="2" charset="0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8AE4DF18-ECEF-709F-22BE-20DCAC8573DF}"/>
                  </a:ext>
                </a:extLst>
              </p:cNvPr>
              <p:cNvSpPr/>
              <p:nvPr/>
            </p:nvSpPr>
            <p:spPr>
              <a:xfrm>
                <a:off x="4579063" y="5041621"/>
                <a:ext cx="102684" cy="102684"/>
              </a:xfrm>
              <a:custGeom>
                <a:avLst/>
                <a:gdLst>
                  <a:gd name="connsiteX0" fmla="*/ 116215 w 116214"/>
                  <a:gd name="connsiteY0" fmla="*/ 58107 h 116214"/>
                  <a:gd name="connsiteX1" fmla="*/ 58107 w 116214"/>
                  <a:gd name="connsiteY1" fmla="*/ 116215 h 116214"/>
                  <a:gd name="connsiteX2" fmla="*/ 0 w 116214"/>
                  <a:gd name="connsiteY2" fmla="*/ 58107 h 116214"/>
                  <a:gd name="connsiteX3" fmla="*/ 58107 w 116214"/>
                  <a:gd name="connsiteY3" fmla="*/ 0 h 116214"/>
                  <a:gd name="connsiteX4" fmla="*/ 116215 w 116214"/>
                  <a:gd name="connsiteY4" fmla="*/ 58107 h 116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6214" h="116214">
                    <a:moveTo>
                      <a:pt x="116215" y="58107"/>
                    </a:moveTo>
                    <a:cubicBezTo>
                      <a:pt x="116215" y="90199"/>
                      <a:pt x="90199" y="116215"/>
                      <a:pt x="58107" y="116215"/>
                    </a:cubicBezTo>
                    <a:cubicBezTo>
                      <a:pt x="26016" y="116215"/>
                      <a:pt x="0" y="90199"/>
                      <a:pt x="0" y="58107"/>
                    </a:cubicBezTo>
                    <a:cubicBezTo>
                      <a:pt x="0" y="26016"/>
                      <a:pt x="26016" y="0"/>
                      <a:pt x="58107" y="0"/>
                    </a:cubicBezTo>
                    <a:cubicBezTo>
                      <a:pt x="90199" y="0"/>
                      <a:pt x="116215" y="26016"/>
                      <a:pt x="116215" y="5810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52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DVOT-Surekh" panose="00000400000000000000" pitchFamily="2" charset="0"/>
                  <a:cs typeface="DVOT-Surekh" panose="00000400000000000000" pitchFamily="2" charset="0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E9C0B91F-D1B0-1F21-3BA4-AC28B6BEDB13}"/>
                  </a:ext>
                </a:extLst>
              </p:cNvPr>
              <p:cNvSpPr/>
              <p:nvPr/>
            </p:nvSpPr>
            <p:spPr>
              <a:xfrm>
                <a:off x="7454242" y="4201470"/>
                <a:ext cx="102684" cy="102684"/>
              </a:xfrm>
              <a:custGeom>
                <a:avLst/>
                <a:gdLst>
                  <a:gd name="connsiteX0" fmla="*/ 116215 w 116214"/>
                  <a:gd name="connsiteY0" fmla="*/ 58107 h 116214"/>
                  <a:gd name="connsiteX1" fmla="*/ 58107 w 116214"/>
                  <a:gd name="connsiteY1" fmla="*/ 116215 h 116214"/>
                  <a:gd name="connsiteX2" fmla="*/ 0 w 116214"/>
                  <a:gd name="connsiteY2" fmla="*/ 58107 h 116214"/>
                  <a:gd name="connsiteX3" fmla="*/ 58107 w 116214"/>
                  <a:gd name="connsiteY3" fmla="*/ 0 h 116214"/>
                  <a:gd name="connsiteX4" fmla="*/ 116215 w 116214"/>
                  <a:gd name="connsiteY4" fmla="*/ 58107 h 116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6214" h="116214">
                    <a:moveTo>
                      <a:pt x="116215" y="58107"/>
                    </a:moveTo>
                    <a:cubicBezTo>
                      <a:pt x="116215" y="90199"/>
                      <a:pt x="90199" y="116215"/>
                      <a:pt x="58107" y="116215"/>
                    </a:cubicBezTo>
                    <a:cubicBezTo>
                      <a:pt x="26016" y="116215"/>
                      <a:pt x="0" y="90199"/>
                      <a:pt x="0" y="58107"/>
                    </a:cubicBezTo>
                    <a:cubicBezTo>
                      <a:pt x="0" y="26016"/>
                      <a:pt x="26016" y="0"/>
                      <a:pt x="58107" y="0"/>
                    </a:cubicBezTo>
                    <a:cubicBezTo>
                      <a:pt x="90199" y="0"/>
                      <a:pt x="116215" y="26016"/>
                      <a:pt x="116215" y="5810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52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DVOT-Surekh" panose="00000400000000000000" pitchFamily="2" charset="0"/>
                  <a:cs typeface="DVOT-Surekh" panose="00000400000000000000" pitchFamily="2" charset="0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D21A25D8-C6EF-1F4F-0C92-E666ABFC79B2}"/>
                  </a:ext>
                </a:extLst>
              </p:cNvPr>
              <p:cNvSpPr/>
              <p:nvPr/>
            </p:nvSpPr>
            <p:spPr>
              <a:xfrm>
                <a:off x="7454242" y="5041621"/>
                <a:ext cx="102684" cy="102684"/>
              </a:xfrm>
              <a:custGeom>
                <a:avLst/>
                <a:gdLst>
                  <a:gd name="connsiteX0" fmla="*/ 116215 w 116214"/>
                  <a:gd name="connsiteY0" fmla="*/ 58107 h 116214"/>
                  <a:gd name="connsiteX1" fmla="*/ 58107 w 116214"/>
                  <a:gd name="connsiteY1" fmla="*/ 116215 h 116214"/>
                  <a:gd name="connsiteX2" fmla="*/ 0 w 116214"/>
                  <a:gd name="connsiteY2" fmla="*/ 58107 h 116214"/>
                  <a:gd name="connsiteX3" fmla="*/ 58107 w 116214"/>
                  <a:gd name="connsiteY3" fmla="*/ 0 h 116214"/>
                  <a:gd name="connsiteX4" fmla="*/ 116215 w 116214"/>
                  <a:gd name="connsiteY4" fmla="*/ 58107 h 116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6214" h="116214">
                    <a:moveTo>
                      <a:pt x="116215" y="58107"/>
                    </a:moveTo>
                    <a:cubicBezTo>
                      <a:pt x="116215" y="90199"/>
                      <a:pt x="90199" y="116215"/>
                      <a:pt x="58107" y="116215"/>
                    </a:cubicBezTo>
                    <a:cubicBezTo>
                      <a:pt x="26016" y="116215"/>
                      <a:pt x="0" y="90199"/>
                      <a:pt x="0" y="58107"/>
                    </a:cubicBezTo>
                    <a:cubicBezTo>
                      <a:pt x="0" y="26016"/>
                      <a:pt x="26016" y="0"/>
                      <a:pt x="58107" y="0"/>
                    </a:cubicBezTo>
                    <a:cubicBezTo>
                      <a:pt x="90199" y="0"/>
                      <a:pt x="116215" y="26016"/>
                      <a:pt x="116215" y="5810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52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DVOT-Surekh" panose="00000400000000000000" pitchFamily="2" charset="0"/>
                  <a:cs typeface="DVOT-Surekh" panose="00000400000000000000" pitchFamily="2" charset="0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A1CA205C-69DC-6822-B1E6-39A59208AD28}"/>
                  </a:ext>
                </a:extLst>
              </p:cNvPr>
              <p:cNvSpPr/>
              <p:nvPr/>
            </p:nvSpPr>
            <p:spPr>
              <a:xfrm>
                <a:off x="10394766" y="4201470"/>
                <a:ext cx="102684" cy="102684"/>
              </a:xfrm>
              <a:custGeom>
                <a:avLst/>
                <a:gdLst>
                  <a:gd name="connsiteX0" fmla="*/ 116215 w 116214"/>
                  <a:gd name="connsiteY0" fmla="*/ 58107 h 116214"/>
                  <a:gd name="connsiteX1" fmla="*/ 58107 w 116214"/>
                  <a:gd name="connsiteY1" fmla="*/ 116215 h 116214"/>
                  <a:gd name="connsiteX2" fmla="*/ 0 w 116214"/>
                  <a:gd name="connsiteY2" fmla="*/ 58107 h 116214"/>
                  <a:gd name="connsiteX3" fmla="*/ 58107 w 116214"/>
                  <a:gd name="connsiteY3" fmla="*/ 0 h 116214"/>
                  <a:gd name="connsiteX4" fmla="*/ 116215 w 116214"/>
                  <a:gd name="connsiteY4" fmla="*/ 58107 h 116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6214" h="116214">
                    <a:moveTo>
                      <a:pt x="116215" y="58107"/>
                    </a:moveTo>
                    <a:cubicBezTo>
                      <a:pt x="116215" y="90199"/>
                      <a:pt x="90200" y="116215"/>
                      <a:pt x="58107" y="116215"/>
                    </a:cubicBezTo>
                    <a:cubicBezTo>
                      <a:pt x="26015" y="116215"/>
                      <a:pt x="0" y="90199"/>
                      <a:pt x="0" y="58107"/>
                    </a:cubicBezTo>
                    <a:cubicBezTo>
                      <a:pt x="0" y="26016"/>
                      <a:pt x="26015" y="0"/>
                      <a:pt x="58107" y="0"/>
                    </a:cubicBezTo>
                    <a:cubicBezTo>
                      <a:pt x="90200" y="0"/>
                      <a:pt x="116215" y="26016"/>
                      <a:pt x="116215" y="58107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52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DVOT-Surekh" panose="00000400000000000000" pitchFamily="2" charset="0"/>
                  <a:cs typeface="DVOT-Surekh" panose="00000400000000000000" pitchFamily="2" charset="0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60BFD678-F0DA-C14A-A1AD-688D7D4C8DB8}"/>
                  </a:ext>
                </a:extLst>
              </p:cNvPr>
              <p:cNvSpPr/>
              <p:nvPr/>
            </p:nvSpPr>
            <p:spPr>
              <a:xfrm>
                <a:off x="10394766" y="5041621"/>
                <a:ext cx="102684" cy="102684"/>
              </a:xfrm>
              <a:custGeom>
                <a:avLst/>
                <a:gdLst>
                  <a:gd name="connsiteX0" fmla="*/ 116215 w 116214"/>
                  <a:gd name="connsiteY0" fmla="*/ 58107 h 116214"/>
                  <a:gd name="connsiteX1" fmla="*/ 58107 w 116214"/>
                  <a:gd name="connsiteY1" fmla="*/ 116215 h 116214"/>
                  <a:gd name="connsiteX2" fmla="*/ 0 w 116214"/>
                  <a:gd name="connsiteY2" fmla="*/ 58107 h 116214"/>
                  <a:gd name="connsiteX3" fmla="*/ 58107 w 116214"/>
                  <a:gd name="connsiteY3" fmla="*/ 0 h 116214"/>
                  <a:gd name="connsiteX4" fmla="*/ 116215 w 116214"/>
                  <a:gd name="connsiteY4" fmla="*/ 58107 h 116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6214" h="116214">
                    <a:moveTo>
                      <a:pt x="116215" y="58107"/>
                    </a:moveTo>
                    <a:cubicBezTo>
                      <a:pt x="116215" y="90199"/>
                      <a:pt x="90200" y="116215"/>
                      <a:pt x="58107" y="116215"/>
                    </a:cubicBezTo>
                    <a:cubicBezTo>
                      <a:pt x="26015" y="116215"/>
                      <a:pt x="0" y="90199"/>
                      <a:pt x="0" y="58107"/>
                    </a:cubicBezTo>
                    <a:cubicBezTo>
                      <a:pt x="0" y="26016"/>
                      <a:pt x="26015" y="0"/>
                      <a:pt x="58107" y="0"/>
                    </a:cubicBezTo>
                    <a:cubicBezTo>
                      <a:pt x="90200" y="0"/>
                      <a:pt x="116215" y="26016"/>
                      <a:pt x="116215" y="58107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52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DVOT-Surekh" panose="00000400000000000000" pitchFamily="2" charset="0"/>
                  <a:cs typeface="DVOT-Surekh" panose="00000400000000000000" pitchFamily="2" charset="0"/>
                </a:endParaRPr>
              </a:p>
            </p:txBody>
          </p: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15DD06F-19C0-25EC-E896-87072EE2ED4F}"/>
                  </a:ext>
                </a:extLst>
              </p:cNvPr>
              <p:cNvSpPr txBox="1"/>
              <p:nvPr/>
            </p:nvSpPr>
            <p:spPr>
              <a:xfrm>
                <a:off x="714375" y="5146278"/>
                <a:ext cx="2551887" cy="34840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DVOT-Surekh" panose="00000400000000000000" pitchFamily="2" charset="0"/>
                    <a:cs typeface="DVOT-Surekh" panose="00000400000000000000" pitchFamily="2" charset="0"/>
                  </a:rPr>
                  <a:t>Raver, Jalgaon, </a:t>
                </a:r>
                <a:r>
                  <a:rPr kumimoji="0" lang="en-US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DVOT-Surekh" panose="00000400000000000000" pitchFamily="2" charset="0"/>
                    <a:cs typeface="DVOT-Surekh" panose="00000400000000000000" pitchFamily="2" charset="0"/>
                  </a:rPr>
                  <a:t>Yawal</a:t>
                </a: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DVOT-Surekh" panose="00000400000000000000" pitchFamily="2" charset="0"/>
                    <a:cs typeface="DVOT-Surekh" panose="00000400000000000000" pitchFamily="2" charset="0"/>
                  </a:rPr>
                  <a:t> – banana 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DVOT-Surekh" panose="00000400000000000000" pitchFamily="2" charset="0"/>
                    <a:cs typeface="DVOT-Surekh" panose="00000400000000000000" pitchFamily="2" charset="0"/>
                  </a:rPr>
                  <a:t>Erandol</a:t>
                </a: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DVOT-Surekh" panose="00000400000000000000" pitchFamily="2" charset="0"/>
                    <a:cs typeface="DVOT-Surekh" panose="00000400000000000000" pitchFamily="2" charset="0"/>
                  </a:rPr>
                  <a:t>, </a:t>
                </a:r>
                <a:r>
                  <a:rPr kumimoji="0" lang="en-US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DVOT-Surekh" panose="00000400000000000000" pitchFamily="2" charset="0"/>
                    <a:cs typeface="DVOT-Surekh" panose="00000400000000000000" pitchFamily="2" charset="0"/>
                  </a:rPr>
                  <a:t>Dharangaon</a:t>
                </a: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DVOT-Surekh" panose="00000400000000000000" pitchFamily="2" charset="0"/>
                    <a:cs typeface="DVOT-Surekh" panose="00000400000000000000" pitchFamily="2" charset="0"/>
                  </a:rPr>
                  <a:t>, </a:t>
                </a:r>
                <a:r>
                  <a:rPr kumimoji="0" lang="en-US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DVOT-Surekh" panose="00000400000000000000" pitchFamily="2" charset="0"/>
                    <a:cs typeface="DVOT-Surekh" panose="00000400000000000000" pitchFamily="2" charset="0"/>
                  </a:rPr>
                  <a:t>Amalner</a:t>
                </a: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DVOT-Surekh" panose="00000400000000000000" pitchFamily="2" charset="0"/>
                    <a:cs typeface="DVOT-Surekh" panose="00000400000000000000" pitchFamily="2" charset="0"/>
                  </a:rPr>
                  <a:t>, Parola – Cotton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DVOT-Surekh" panose="00000400000000000000" pitchFamily="2" charset="0"/>
                    <a:cs typeface="DVOT-Surekh" panose="00000400000000000000" pitchFamily="2" charset="0"/>
                  </a:rPr>
                  <a:t>Bhusawal</a:t>
                </a: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DVOT-Surekh" panose="00000400000000000000" pitchFamily="2" charset="0"/>
                    <a:cs typeface="DVOT-Surekh" panose="00000400000000000000" pitchFamily="2" charset="0"/>
                  </a:rPr>
                  <a:t> – Soyabean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DVOT-Surekh" panose="00000400000000000000" pitchFamily="2" charset="0"/>
                    <a:cs typeface="DVOT-Surekh" panose="00000400000000000000" pitchFamily="2" charset="0"/>
                  </a:rPr>
                  <a:t>Erandol</a:t>
                </a: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DVOT-Surekh" panose="00000400000000000000" pitchFamily="2" charset="0"/>
                    <a:cs typeface="DVOT-Surekh" panose="00000400000000000000" pitchFamily="2" charset="0"/>
                  </a:rPr>
                  <a:t> Maize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DVOT-Surekh" panose="00000400000000000000" pitchFamily="2" charset="0"/>
                    <a:cs typeface="DVOT-Surekh" panose="00000400000000000000" pitchFamily="2" charset="0"/>
                  </a:rPr>
                  <a:t>Chopda</a:t>
                </a: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DVOT-Surekh" panose="00000400000000000000" pitchFamily="2" charset="0"/>
                    <a:cs typeface="DVOT-Surekh" panose="00000400000000000000" pitchFamily="2" charset="0"/>
                  </a:rPr>
                  <a:t> -</a:t>
                </a:r>
                <a:r>
                  <a:rPr kumimoji="0" lang="en-US" sz="1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DVOT-Surekh" panose="00000400000000000000" pitchFamily="2" charset="0"/>
                    <a:cs typeface="DVOT-Surekh" panose="00000400000000000000" pitchFamily="2" charset="0"/>
                  </a:rPr>
                  <a:t>Pomogranates</a:t>
                </a: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DVOT-Surekh" panose="00000400000000000000" pitchFamily="2" charset="0"/>
                    <a:cs typeface="DVOT-Surekh" panose="00000400000000000000" pitchFamily="2" charset="0"/>
                  </a:rPr>
                  <a:t>	</a:t>
                </a: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DVOT-Surekh" panose="00000400000000000000" pitchFamily="2" charset="0"/>
                    <a:cs typeface="DVOT-Surekh" panose="00000400000000000000" pitchFamily="2" charset="0"/>
                  </a:rPr>
                  <a:t>6. Parola – Toor Dal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VOT-Surekh" panose="00000400000000000000" pitchFamily="2" charset="0"/>
                  <a:cs typeface="DVOT-Surekh" panose="00000400000000000000" pitchFamily="2" charset="0"/>
                </a:endParaRP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122D1BBC-208B-03CD-790A-CCFF3F462D22}"/>
                  </a:ext>
                </a:extLst>
              </p:cNvPr>
              <p:cNvSpPr txBox="1"/>
              <p:nvPr/>
            </p:nvSpPr>
            <p:spPr>
              <a:xfrm>
                <a:off x="3197984" y="5102265"/>
                <a:ext cx="3023533" cy="35989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000"/>
                  <a:buFont typeface="Courier New" panose="02070309020205020404" pitchFamily="49" charset="0"/>
                  <a:buChar char="o"/>
                  <a:tabLst>
                    <a:tab pos="914400" algn="l"/>
                  </a:tabLst>
                  <a:defRPr/>
                </a:pPr>
                <a:r>
                  <a:rPr kumimoji="0" lang="en-IN" sz="1300" b="1" i="0" u="none" strike="noStrike" kern="1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  Crop Diversification</a:t>
                </a:r>
                <a:r>
                  <a:rPr kumimoji="0" lang="en-IN" sz="1300" b="0" i="0" u="none" strike="noStrike" kern="1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 - Promote dragon fruit, pomegranates, and intercropping with cotton</a:t>
                </a:r>
              </a:p>
              <a:p>
                <a:pPr marL="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000"/>
                  <a:buFont typeface="Courier New" panose="02070309020205020404" pitchFamily="49" charset="0"/>
                  <a:buChar char="o"/>
                  <a:tabLst>
                    <a:tab pos="914400" algn="l"/>
                  </a:tabLst>
                  <a:defRPr/>
                </a:pPr>
                <a:r>
                  <a:rPr kumimoji="0" lang="en-IN" sz="1300" b="1" i="0" u="none" strike="noStrike" kern="1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  Value Addition</a:t>
                </a:r>
                <a:r>
                  <a:rPr kumimoji="0" lang="en-IN" sz="1300" b="0" i="0" u="none" strike="noStrike" kern="1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 - Establish banana processing units for chips, pulp, and </a:t>
                </a:r>
                <a:r>
                  <a:rPr kumimoji="0" lang="en-IN" sz="13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fiber</a:t>
                </a:r>
                <a:endParaRPr kumimoji="0" lang="en-IN" sz="1300" b="0" i="0" u="none" strike="noStrike" kern="100" cap="none" spc="0" normalizeH="0" baseline="0" noProof="0" dirty="0">
                  <a:ln>
                    <a:noFill/>
                  </a:ln>
                  <a:solidFill>
                    <a:schemeClr val="accent2">
                      <a:lumMod val="50000"/>
                    </a:schemeClr>
                  </a:solidFill>
                  <a:effectLst/>
                  <a:uLnTx/>
                  <a:uFillTx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endParaRPr>
              </a:p>
              <a:p>
                <a:pPr marL="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000"/>
                  <a:buFont typeface="Courier New" panose="02070309020205020404" pitchFamily="49" charset="0"/>
                  <a:buChar char="o"/>
                  <a:tabLst>
                    <a:tab pos="914400" algn="l"/>
                  </a:tabLst>
                  <a:defRPr/>
                </a:pPr>
                <a:r>
                  <a:rPr kumimoji="0" lang="en-IN" sz="1300" b="1" i="0" u="none" strike="noStrike" kern="1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  Cold Chain Development</a:t>
                </a:r>
                <a:r>
                  <a:rPr kumimoji="0" lang="en-IN" sz="1300" b="0" i="0" u="none" strike="noStrike" kern="1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 - Develop storage &amp; transport facilities with subsidies</a:t>
                </a:r>
              </a:p>
              <a:p>
                <a:pPr marL="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000"/>
                  <a:buFont typeface="Courier New" panose="02070309020205020404" pitchFamily="49" charset="0"/>
                  <a:buChar char="o"/>
                  <a:tabLst>
                    <a:tab pos="914400" algn="l"/>
                  </a:tabLst>
                  <a:defRPr/>
                </a:pPr>
                <a:r>
                  <a:rPr kumimoji="0" lang="en-IN" sz="1300" b="1" i="0" u="none" strike="noStrike" kern="1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  Water </a:t>
                </a:r>
                <a:r>
                  <a:rPr kumimoji="0" lang="en-IN" sz="1300" b="1" i="0" u="none" strike="noStrike" kern="100" cap="none" spc="0" normalizeH="0" baseline="0" noProof="0" dirty="0" err="1">
                    <a:ln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Managemen</a:t>
                </a:r>
                <a:r>
                  <a:rPr kumimoji="0" lang="en-IN" sz="1300" b="1" i="0" u="none" strike="noStrike" kern="1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 - </a:t>
                </a:r>
                <a:r>
                  <a:rPr kumimoji="0" lang="en-IN" sz="1300" b="0" i="0" u="none" strike="noStrike" kern="100" cap="none" spc="0" normalizeH="0" baseline="0" noProof="0" dirty="0">
                    <a:ln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Drip and sprinkler irrigation to improve water use  efficiency</a:t>
                </a: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153370E0-90E3-6632-0710-7B963CA9C9C3}"/>
                  </a:ext>
                </a:extLst>
              </p:cNvPr>
              <p:cNvSpPr txBox="1"/>
              <p:nvPr/>
            </p:nvSpPr>
            <p:spPr>
              <a:xfrm>
                <a:off x="6136392" y="5054934"/>
                <a:ext cx="2597617" cy="31011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82563" marR="0" lvl="1" indent="-182563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000"/>
                  <a:buFont typeface="Courier New" panose="02070309020205020404" pitchFamily="49" charset="0"/>
                  <a:buChar char="o"/>
                  <a:tabLst>
                    <a:tab pos="914400" algn="l"/>
                  </a:tabLst>
                  <a:defRPr/>
                </a:pPr>
                <a:r>
                  <a:rPr kumimoji="0" lang="en-IN" sz="1300" b="1" i="0" u="none" strike="noStrike" kern="100" cap="none" spc="0" normalizeH="0" baseline="0" noProof="0" dirty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Banana Processing</a:t>
                </a:r>
                <a:r>
                  <a:rPr kumimoji="0" lang="en-IN" sz="1300" b="0" i="0" u="none" strike="noStrike" kern="100" cap="none" spc="0" normalizeH="0" baseline="0" noProof="0" dirty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 - Proposed </a:t>
                </a:r>
                <a:r>
                  <a:rPr kumimoji="0" lang="en-IN" sz="13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fiber</a:t>
                </a:r>
                <a:r>
                  <a:rPr kumimoji="0" lang="en-IN" sz="1300" b="0" i="0" u="none" strike="noStrike" kern="100" cap="none" spc="0" normalizeH="0" baseline="0" noProof="0" dirty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 extraction and pulp production for export.</a:t>
                </a:r>
              </a:p>
              <a:p>
                <a:pPr marL="182563" marR="0" lvl="1" indent="-182563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000"/>
                  <a:buFont typeface="Courier New" panose="02070309020205020404" pitchFamily="49" charset="0"/>
                  <a:buChar char="o"/>
                  <a:tabLst>
                    <a:tab pos="914400" algn="l"/>
                  </a:tabLst>
                  <a:defRPr/>
                </a:pPr>
                <a:r>
                  <a:rPr kumimoji="0" lang="en-IN" sz="1300" b="1" i="0" u="none" strike="noStrike" kern="100" cap="none" spc="0" normalizeH="0" baseline="0" noProof="0" dirty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Dal Milling</a:t>
                </a:r>
                <a:r>
                  <a:rPr kumimoji="0" lang="en-IN" sz="1300" b="0" i="0" u="none" strike="noStrike" kern="100" cap="none" spc="0" normalizeH="0" baseline="0" noProof="0" dirty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 - Upgrading processing for pulses like </a:t>
                </a:r>
                <a:r>
                  <a:rPr kumimoji="0" lang="en-IN" sz="13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toor</a:t>
                </a:r>
                <a:r>
                  <a:rPr kumimoji="0" lang="en-IN" sz="1300" b="0" i="0" u="none" strike="noStrike" kern="100" cap="none" spc="0" normalizeH="0" baseline="0" noProof="0" dirty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 dal.</a:t>
                </a:r>
              </a:p>
              <a:p>
                <a:pPr marL="182563" marR="0" lvl="1" indent="-182563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ts val="1000"/>
                  <a:buFont typeface="Courier New" panose="02070309020205020404" pitchFamily="49" charset="0"/>
                  <a:buChar char="o"/>
                  <a:tabLst>
                    <a:tab pos="914400" algn="l"/>
                  </a:tabLst>
                  <a:defRPr/>
                </a:pPr>
                <a:r>
                  <a:rPr kumimoji="0" lang="en-IN" sz="1300" b="1" i="0" u="none" strike="noStrike" kern="100" cap="none" spc="0" normalizeH="0" baseline="0" noProof="0" dirty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E-Commerce Platforms</a:t>
                </a:r>
                <a:r>
                  <a:rPr kumimoji="0" lang="en-IN" sz="1300" b="0" i="0" u="none" strike="noStrike" kern="100" cap="none" spc="0" normalizeH="0" baseline="0" noProof="0" dirty="0">
                    <a:ln>
                      <a:noFill/>
                    </a:ln>
                    <a:solidFill>
                      <a:schemeClr val="accent3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 - Direct farmer-buyer market linkages to reduce middlemen.</a:t>
                </a:r>
              </a:p>
            </p:txBody>
          </p: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F046574B-7E00-7AF9-952B-8618F19320B7}"/>
                  </a:ext>
                </a:extLst>
              </p:cNvPr>
              <p:cNvSpPr txBox="1"/>
              <p:nvPr/>
            </p:nvSpPr>
            <p:spPr>
              <a:xfrm>
                <a:off x="8815104" y="5064956"/>
                <a:ext cx="3067534" cy="3560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82563" marR="0" lvl="1" indent="-182563" algn="l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ts val="1000"/>
                  <a:buFont typeface="Courier New" panose="02070309020205020404" pitchFamily="49" charset="0"/>
                  <a:buChar char="o"/>
                  <a:tabLst>
                    <a:tab pos="914400" algn="l"/>
                  </a:tabLst>
                  <a:defRPr/>
                </a:pPr>
                <a:r>
                  <a:rPr kumimoji="0" lang="en-IN" sz="1200" b="0" i="0" u="none" strike="noStrike" kern="100" cap="none" spc="0" normalizeH="0" baseline="0" noProof="0" dirty="0">
                    <a:ln>
                      <a:noFill/>
                    </a:ln>
                    <a:solidFill>
                      <a:schemeClr val="accent4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Converting banana stems into eco-friendly </a:t>
                </a:r>
                <a:r>
                  <a:rPr kumimoji="0" lang="en-IN" sz="12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chemeClr val="accent4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fibers</a:t>
                </a:r>
                <a:r>
                  <a:rPr kumimoji="0" lang="en-IN" sz="1200" b="0" i="0" u="none" strike="noStrike" kern="100" cap="none" spc="0" normalizeH="0" baseline="0" noProof="0" dirty="0">
                    <a:ln>
                      <a:noFill/>
                    </a:ln>
                    <a:solidFill>
                      <a:schemeClr val="accent4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 for textiles, (Philippines successfully exports banana </a:t>
                </a:r>
                <a:r>
                  <a:rPr kumimoji="0" lang="en-IN" sz="12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schemeClr val="accent4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fibers</a:t>
                </a:r>
                <a:r>
                  <a:rPr kumimoji="0" lang="en-IN" sz="1200" b="0" i="0" u="none" strike="noStrike" kern="100" cap="none" spc="0" normalizeH="0" baseline="0" noProof="0" dirty="0">
                    <a:ln>
                      <a:noFill/>
                    </a:ln>
                    <a:solidFill>
                      <a:schemeClr val="accent4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 for high-end fabrics.)</a:t>
                </a:r>
              </a:p>
              <a:p>
                <a:pPr marL="182563" marR="0" lvl="1" indent="-182563" algn="l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ts val="1000"/>
                  <a:buFont typeface="Courier New" panose="02070309020205020404" pitchFamily="49" charset="0"/>
                  <a:buChar char="o"/>
                  <a:tabLst>
                    <a:tab pos="914400" algn="l"/>
                  </a:tabLst>
                  <a:defRPr/>
                </a:pPr>
                <a:r>
                  <a:rPr kumimoji="0" lang="en-IN" sz="1200" b="1" i="0" u="none" strike="noStrike" kern="100" cap="none" spc="0" normalizeH="0" baseline="0" noProof="0" dirty="0">
                    <a:ln>
                      <a:noFill/>
                    </a:ln>
                    <a:solidFill>
                      <a:schemeClr val="accent4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Impact : </a:t>
                </a:r>
                <a:r>
                  <a:rPr kumimoji="0" lang="en-IN" sz="1200" b="0" i="0" u="none" strike="noStrike" kern="100" cap="none" spc="0" normalizeH="0" baseline="0" noProof="0" dirty="0">
                    <a:ln>
                      <a:noFill/>
                    </a:ln>
                    <a:solidFill>
                      <a:schemeClr val="accent4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Additional income of INR 10,000 per acre for farmers</a:t>
                </a:r>
              </a:p>
              <a:p>
                <a:pPr marL="182563" marR="0" lvl="1" indent="-182563" algn="l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ts val="1000"/>
                  <a:buFont typeface="Courier New" panose="02070309020205020404" pitchFamily="49" charset="0"/>
                  <a:buChar char="o"/>
                  <a:tabLst>
                    <a:tab pos="914400" algn="l"/>
                  </a:tabLst>
                  <a:defRPr/>
                </a:pPr>
                <a:r>
                  <a:rPr kumimoji="0" lang="en-IN" sz="1200" b="1" i="0" u="none" strike="noStrike" kern="100" cap="none" spc="0" normalizeH="0" baseline="0" noProof="0" dirty="0">
                    <a:ln>
                      <a:noFill/>
                    </a:ln>
                    <a:solidFill>
                      <a:schemeClr val="accent4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Proposed Action Plan –</a:t>
                </a:r>
              </a:p>
              <a:p>
                <a:pPr marL="180975" marR="0" lvl="1" algn="l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Pts val="1000"/>
                  <a:tabLst>
                    <a:tab pos="914400" algn="l"/>
                  </a:tabLst>
                  <a:defRPr/>
                </a:pPr>
                <a:r>
                  <a:rPr kumimoji="0" lang="en-IN" sz="1200" b="0" i="0" u="none" strike="noStrike" kern="100" cap="none" spc="0" normalizeH="0" baseline="0" noProof="0" dirty="0">
                    <a:ln>
                      <a:noFill/>
                    </a:ln>
                    <a:solidFill>
                      <a:schemeClr val="accent4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1. Fiber Extraction Units- Rs. 15 Cr (2023-2025) 2. Farmer Training Programs – Rs. 5 Cr (2023-2024)  3. Export Facilitation Rs. 10 Cr (2024-26)</a:t>
                </a:r>
                <a:endParaRPr kumimoji="0" lang="en-IN" sz="1200" b="1" i="0" u="none" strike="noStrike" kern="1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endParaRPr>
              </a:p>
            </p:txBody>
          </p:sp>
        </p:grp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E77711E-32C6-D8FC-24E0-D28C90151C02}"/>
                </a:ext>
              </a:extLst>
            </p:cNvPr>
            <p:cNvSpPr/>
            <p:nvPr/>
          </p:nvSpPr>
          <p:spPr>
            <a:xfrm>
              <a:off x="9835735" y="1631059"/>
              <a:ext cx="1579176" cy="1881906"/>
            </a:xfrm>
            <a:custGeom>
              <a:avLst/>
              <a:gdLst>
                <a:gd name="connsiteX0" fmla="*/ 2334759 w 2334863"/>
                <a:gd name="connsiteY0" fmla="*/ 1166947 h 2635965"/>
                <a:gd name="connsiteX1" fmla="*/ 1167327 w 2334863"/>
                <a:gd name="connsiteY1" fmla="*/ -485 h 2635965"/>
                <a:gd name="connsiteX2" fmla="*/ -105 w 2334863"/>
                <a:gd name="connsiteY2" fmla="*/ 1166947 h 2635965"/>
                <a:gd name="connsiteX3" fmla="*/ 985292 w 2334863"/>
                <a:gd name="connsiteY3" fmla="*/ 2320221 h 2635965"/>
                <a:gd name="connsiteX4" fmla="*/ 1052962 w 2334863"/>
                <a:gd name="connsiteY4" fmla="*/ 2437387 h 2635965"/>
                <a:gd name="connsiteX5" fmla="*/ 1167327 w 2334863"/>
                <a:gd name="connsiteY5" fmla="*/ 2635480 h 2635965"/>
                <a:gd name="connsiteX6" fmla="*/ 1281693 w 2334863"/>
                <a:gd name="connsiteY6" fmla="*/ 2437387 h 2635965"/>
                <a:gd name="connsiteX7" fmla="*/ 1349573 w 2334863"/>
                <a:gd name="connsiteY7" fmla="*/ 2320221 h 2635965"/>
                <a:gd name="connsiteX8" fmla="*/ 2334759 w 2334863"/>
                <a:gd name="connsiteY8" fmla="*/ 1166947 h 2635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4863" h="2635965">
                  <a:moveTo>
                    <a:pt x="2334759" y="1166947"/>
                  </a:moveTo>
                  <a:cubicBezTo>
                    <a:pt x="2334759" y="522482"/>
                    <a:pt x="1812056" y="-485"/>
                    <a:pt x="1167327" y="-485"/>
                  </a:cubicBezTo>
                  <a:cubicBezTo>
                    <a:pt x="522598" y="-485"/>
                    <a:pt x="-105" y="522482"/>
                    <a:pt x="-105" y="1166947"/>
                  </a:cubicBezTo>
                  <a:cubicBezTo>
                    <a:pt x="-105" y="1749764"/>
                    <a:pt x="427039" y="2232796"/>
                    <a:pt x="985292" y="2320221"/>
                  </a:cubicBezTo>
                  <a:lnTo>
                    <a:pt x="1052962" y="2437387"/>
                  </a:lnTo>
                  <a:lnTo>
                    <a:pt x="1167327" y="2635480"/>
                  </a:lnTo>
                  <a:lnTo>
                    <a:pt x="1281693" y="2437387"/>
                  </a:lnTo>
                  <a:lnTo>
                    <a:pt x="1349573" y="2320221"/>
                  </a:lnTo>
                  <a:cubicBezTo>
                    <a:pt x="1907615" y="2232796"/>
                    <a:pt x="2334759" y="1749764"/>
                    <a:pt x="2334759" y="1166947"/>
                  </a:cubicBezTo>
                  <a:close/>
                </a:path>
              </a:pathLst>
            </a:custGeom>
            <a:solidFill>
              <a:schemeClr val="accent6"/>
            </a:solidFill>
            <a:ln w="52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DVOT-Surekh" panose="00000400000000000000" pitchFamily="2" charset="0"/>
                <a:cs typeface="DVOT-Surekh" panose="00000400000000000000" pitchFamily="2" charset="0"/>
              </a:endParaRP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FFC0A0B-7888-F158-6459-1C5EEF13DC3C}"/>
                </a:ext>
              </a:extLst>
            </p:cNvPr>
            <p:cNvSpPr/>
            <p:nvPr/>
          </p:nvSpPr>
          <p:spPr>
            <a:xfrm>
              <a:off x="10051580" y="1861032"/>
              <a:ext cx="1143295" cy="1206833"/>
            </a:xfrm>
            <a:custGeom>
              <a:avLst/>
              <a:gdLst>
                <a:gd name="connsiteX0" fmla="*/ 1690399 w 1690398"/>
                <a:gd name="connsiteY0" fmla="*/ 845199 h 1690398"/>
                <a:gd name="connsiteX1" fmla="*/ 845199 w 1690398"/>
                <a:gd name="connsiteY1" fmla="*/ 1690399 h 1690398"/>
                <a:gd name="connsiteX2" fmla="*/ 0 w 1690398"/>
                <a:gd name="connsiteY2" fmla="*/ 845199 h 1690398"/>
                <a:gd name="connsiteX3" fmla="*/ 845199 w 1690398"/>
                <a:gd name="connsiteY3" fmla="*/ 0 h 1690398"/>
                <a:gd name="connsiteX4" fmla="*/ 1690399 w 1690398"/>
                <a:gd name="connsiteY4" fmla="*/ 845199 h 169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0398" h="1690398">
                  <a:moveTo>
                    <a:pt x="1690399" y="845199"/>
                  </a:moveTo>
                  <a:cubicBezTo>
                    <a:pt x="1690399" y="1311990"/>
                    <a:pt x="1311990" y="1690399"/>
                    <a:pt x="845199" y="1690399"/>
                  </a:cubicBezTo>
                  <a:cubicBezTo>
                    <a:pt x="378408" y="1690399"/>
                    <a:pt x="0" y="1311990"/>
                    <a:pt x="0" y="845199"/>
                  </a:cubicBezTo>
                  <a:cubicBezTo>
                    <a:pt x="0" y="378409"/>
                    <a:pt x="378408" y="0"/>
                    <a:pt x="845199" y="0"/>
                  </a:cubicBezTo>
                  <a:cubicBezTo>
                    <a:pt x="1311990" y="0"/>
                    <a:pt x="1690399" y="378409"/>
                    <a:pt x="1690399" y="845199"/>
                  </a:cubicBezTo>
                  <a:close/>
                </a:path>
              </a:pathLst>
            </a:custGeom>
            <a:solidFill>
              <a:schemeClr val="bg1"/>
            </a:solidFill>
            <a:ln w="5282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algn="ctr"/>
              <a:r>
                <a:rPr lang="en-US" sz="1200" b="1" i="0" dirty="0" err="1">
                  <a:solidFill>
                    <a:schemeClr val="accent6"/>
                  </a:solidFill>
                  <a:effectLst/>
                  <a:latin typeface="DVOT-Surekh" panose="00000400000000000000" pitchFamily="2" charset="0"/>
                  <a:cs typeface="DVOT-Surekh" panose="00000400000000000000" pitchFamily="2" charset="0"/>
                </a:rPr>
                <a:t>Innnovation</a:t>
              </a:r>
              <a:endParaRPr lang="en-US" sz="1200" b="1" dirty="0">
                <a:solidFill>
                  <a:schemeClr val="accent6"/>
                </a:solidFill>
                <a:latin typeface="DVOT-Surekh" panose="00000400000000000000" pitchFamily="2" charset="0"/>
                <a:cs typeface="DVOT-Surekh" panose="00000400000000000000" pitchFamily="2" charset="0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DC0E2C2-E2BA-3A8D-0A11-E51C5A653185}"/>
                </a:ext>
              </a:extLst>
            </p:cNvPr>
            <p:cNvSpPr/>
            <p:nvPr/>
          </p:nvSpPr>
          <p:spPr>
            <a:xfrm>
              <a:off x="10525285" y="3903723"/>
              <a:ext cx="200076" cy="211195"/>
            </a:xfrm>
            <a:custGeom>
              <a:avLst/>
              <a:gdLst>
                <a:gd name="connsiteX0" fmla="*/ 295820 w 295819"/>
                <a:gd name="connsiteY0" fmla="*/ 147910 h 295819"/>
                <a:gd name="connsiteX1" fmla="*/ 147910 w 295819"/>
                <a:gd name="connsiteY1" fmla="*/ 295820 h 295819"/>
                <a:gd name="connsiteX2" fmla="*/ 0 w 295819"/>
                <a:gd name="connsiteY2" fmla="*/ 147910 h 295819"/>
                <a:gd name="connsiteX3" fmla="*/ 147910 w 295819"/>
                <a:gd name="connsiteY3" fmla="*/ 0 h 295819"/>
                <a:gd name="connsiteX4" fmla="*/ 295820 w 295819"/>
                <a:gd name="connsiteY4" fmla="*/ 147910 h 295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819" h="295819">
                  <a:moveTo>
                    <a:pt x="295820" y="147910"/>
                  </a:moveTo>
                  <a:cubicBezTo>
                    <a:pt x="295820" y="229598"/>
                    <a:pt x="229598" y="295820"/>
                    <a:pt x="147910" y="295820"/>
                  </a:cubicBezTo>
                  <a:cubicBezTo>
                    <a:pt x="66222" y="295820"/>
                    <a:pt x="0" y="229598"/>
                    <a:pt x="0" y="147910"/>
                  </a:cubicBezTo>
                  <a:cubicBezTo>
                    <a:pt x="0" y="66221"/>
                    <a:pt x="66222" y="0"/>
                    <a:pt x="147910" y="0"/>
                  </a:cubicBezTo>
                  <a:cubicBezTo>
                    <a:pt x="229598" y="0"/>
                    <a:pt x="295820" y="66221"/>
                    <a:pt x="295820" y="147910"/>
                  </a:cubicBezTo>
                  <a:close/>
                </a:path>
              </a:pathLst>
            </a:custGeom>
            <a:solidFill>
              <a:schemeClr val="accent6"/>
            </a:solidFill>
            <a:ln w="52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DVOT-Surekh" panose="00000400000000000000" pitchFamily="2" charset="0"/>
                <a:cs typeface="DVOT-Surekh" panose="00000400000000000000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1AA7056-C7F6-F639-FBC2-C1BF6892F9AA}"/>
                </a:ext>
              </a:extLst>
            </p:cNvPr>
            <p:cNvSpPr txBox="1"/>
            <p:nvPr/>
          </p:nvSpPr>
          <p:spPr>
            <a:xfrm>
              <a:off x="9738513" y="4332112"/>
              <a:ext cx="1953375" cy="21345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300" dirty="0">
                  <a:solidFill>
                    <a:schemeClr val="accent6"/>
                  </a:solidFill>
                  <a:latin typeface="DVOT-Surekh" panose="00000400000000000000" pitchFamily="2" charset="0"/>
                  <a:cs typeface="DVOT-Surekh" panose="00000400000000000000" pitchFamily="2" charset="0"/>
                </a:rPr>
                <a:t>Convert </a:t>
              </a:r>
              <a:r>
                <a:rPr lang="en-US" sz="1300" dirty="0" err="1">
                  <a:solidFill>
                    <a:schemeClr val="accent6"/>
                  </a:solidFill>
                  <a:latin typeface="DVOT-Surekh" panose="00000400000000000000" pitchFamily="2" charset="0"/>
                  <a:cs typeface="DVOT-Surekh" panose="00000400000000000000" pitchFamily="2" charset="0"/>
                </a:rPr>
                <a:t>gayran</a:t>
              </a:r>
              <a:r>
                <a:rPr lang="en-US" sz="1300" dirty="0">
                  <a:solidFill>
                    <a:schemeClr val="accent6"/>
                  </a:solidFill>
                  <a:latin typeface="DVOT-Surekh" panose="00000400000000000000" pitchFamily="2" charset="0"/>
                  <a:cs typeface="DVOT-Surekh" panose="00000400000000000000" pitchFamily="2" charset="0"/>
                </a:rPr>
                <a:t> land to biomass-producing areas.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N" sz="1300" dirty="0">
                  <a:solidFill>
                    <a:schemeClr val="accent6"/>
                  </a:solidFill>
                  <a:latin typeface="DVOT-Surekh" panose="00000400000000000000" pitchFamily="2" charset="0"/>
                  <a:cs typeface="DVOT-Surekh" panose="00000400000000000000" pitchFamily="2" charset="0"/>
                </a:rPr>
                <a:t>Convert Primary Agricultural Credit Societies (PACS) to FPO</a:t>
              </a:r>
              <a:endParaRPr lang="en-US" sz="1300" dirty="0">
                <a:solidFill>
                  <a:schemeClr val="accent6"/>
                </a:solidFill>
                <a:latin typeface="DVOT-Surekh" panose="00000400000000000000" pitchFamily="2" charset="0"/>
                <a:cs typeface="DVOT-Surekh" panose="00000400000000000000" pitchFamily="2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300" dirty="0">
                  <a:solidFill>
                    <a:schemeClr val="accent6"/>
                  </a:solidFill>
                  <a:latin typeface="DVOT-Surekh" panose="00000400000000000000" pitchFamily="2" charset="0"/>
                  <a:cs typeface="DVOT-Surekh" panose="00000400000000000000" pitchFamily="2" charset="0"/>
                </a:rPr>
                <a:t>Water User associations into FPO</a:t>
              </a:r>
            </a:p>
            <a:p>
              <a:endParaRPr lang="en-US" sz="1200" dirty="0">
                <a:latin typeface="DVOT-Surekh" panose="00000400000000000000" pitchFamily="2" charset="0"/>
                <a:cs typeface="DVOT-Surekh" panose="00000400000000000000" pitchFamily="2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D976B84-B348-D5DE-C480-4AA84A9C8621}"/>
                </a:ext>
              </a:extLst>
            </p:cNvPr>
            <p:cNvSpPr/>
            <p:nvPr/>
          </p:nvSpPr>
          <p:spPr>
            <a:xfrm>
              <a:off x="10594088" y="3641190"/>
              <a:ext cx="78601" cy="82969"/>
            </a:xfrm>
            <a:custGeom>
              <a:avLst/>
              <a:gdLst>
                <a:gd name="connsiteX0" fmla="*/ 116215 w 116214"/>
                <a:gd name="connsiteY0" fmla="*/ 58107 h 116214"/>
                <a:gd name="connsiteX1" fmla="*/ 58107 w 116214"/>
                <a:gd name="connsiteY1" fmla="*/ 116215 h 116214"/>
                <a:gd name="connsiteX2" fmla="*/ 0 w 116214"/>
                <a:gd name="connsiteY2" fmla="*/ 58107 h 116214"/>
                <a:gd name="connsiteX3" fmla="*/ 58107 w 116214"/>
                <a:gd name="connsiteY3" fmla="*/ 0 h 116214"/>
                <a:gd name="connsiteX4" fmla="*/ 116215 w 116214"/>
                <a:gd name="connsiteY4" fmla="*/ 58107 h 11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14" h="116214">
                  <a:moveTo>
                    <a:pt x="116215" y="58107"/>
                  </a:moveTo>
                  <a:cubicBezTo>
                    <a:pt x="116215" y="90199"/>
                    <a:pt x="90200" y="116215"/>
                    <a:pt x="58107" y="116215"/>
                  </a:cubicBezTo>
                  <a:cubicBezTo>
                    <a:pt x="26015" y="116215"/>
                    <a:pt x="0" y="90199"/>
                    <a:pt x="0" y="58107"/>
                  </a:cubicBezTo>
                  <a:cubicBezTo>
                    <a:pt x="0" y="26016"/>
                    <a:pt x="26015" y="0"/>
                    <a:pt x="58107" y="0"/>
                  </a:cubicBezTo>
                  <a:cubicBezTo>
                    <a:pt x="90200" y="0"/>
                    <a:pt x="116215" y="26016"/>
                    <a:pt x="116215" y="58107"/>
                  </a:cubicBezTo>
                  <a:close/>
                </a:path>
              </a:pathLst>
            </a:custGeom>
            <a:solidFill>
              <a:schemeClr val="accent6"/>
            </a:solidFill>
            <a:ln w="52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DVOT-Surekh" panose="00000400000000000000" pitchFamily="2" charset="0"/>
                <a:cs typeface="DVOT-Surekh" panose="00000400000000000000" pitchFamily="2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D319F07-5057-5854-93AD-18C5F991F7FA}"/>
                </a:ext>
              </a:extLst>
            </p:cNvPr>
            <p:cNvSpPr/>
            <p:nvPr/>
          </p:nvSpPr>
          <p:spPr>
            <a:xfrm>
              <a:off x="10623227" y="3791156"/>
              <a:ext cx="60737" cy="523788"/>
            </a:xfrm>
            <a:custGeom>
              <a:avLst/>
              <a:gdLst>
                <a:gd name="connsiteX0" fmla="*/ 0 w 5282"/>
                <a:gd name="connsiteY0" fmla="*/ 0 h 710284"/>
                <a:gd name="connsiteX1" fmla="*/ 0 w 5282"/>
                <a:gd name="connsiteY1" fmla="*/ 710284 h 710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82" h="710284">
                  <a:moveTo>
                    <a:pt x="0" y="0"/>
                  </a:moveTo>
                  <a:lnTo>
                    <a:pt x="0" y="710284"/>
                  </a:lnTo>
                </a:path>
              </a:pathLst>
            </a:custGeom>
            <a:ln w="5282" cap="rnd">
              <a:solidFill>
                <a:srgbClr val="999999"/>
              </a:solidFill>
              <a:custDash>
                <a:ds d="876750" sp="876750"/>
              </a:custDash>
              <a:miter/>
            </a:ln>
          </p:spPr>
          <p:txBody>
            <a:bodyPr rtlCol="0" anchor="ctr"/>
            <a:lstStyle/>
            <a:p>
              <a:endParaRPr lang="en-US">
                <a:latin typeface="DVOT-Surekh" panose="00000400000000000000" pitchFamily="2" charset="0"/>
                <a:cs typeface="DVOT-Surekh" panose="00000400000000000000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25DE0D6-B842-CC80-4A23-291EFEED7AF4}"/>
                </a:ext>
              </a:extLst>
            </p:cNvPr>
            <p:cNvSpPr/>
            <p:nvPr/>
          </p:nvSpPr>
          <p:spPr>
            <a:xfrm>
              <a:off x="10562491" y="3944335"/>
              <a:ext cx="121474" cy="128225"/>
            </a:xfrm>
            <a:custGeom>
              <a:avLst/>
              <a:gdLst>
                <a:gd name="connsiteX0" fmla="*/ 179605 w 179604"/>
                <a:gd name="connsiteY0" fmla="*/ 89802 h 179604"/>
                <a:gd name="connsiteX1" fmla="*/ 89802 w 179604"/>
                <a:gd name="connsiteY1" fmla="*/ 179605 h 179604"/>
                <a:gd name="connsiteX2" fmla="*/ 0 w 179604"/>
                <a:gd name="connsiteY2" fmla="*/ 89802 h 179604"/>
                <a:gd name="connsiteX3" fmla="*/ 89802 w 179604"/>
                <a:gd name="connsiteY3" fmla="*/ 0 h 179604"/>
                <a:gd name="connsiteX4" fmla="*/ 179605 w 179604"/>
                <a:gd name="connsiteY4" fmla="*/ 89802 h 17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04" h="179604">
                  <a:moveTo>
                    <a:pt x="179605" y="89802"/>
                  </a:moveTo>
                  <a:cubicBezTo>
                    <a:pt x="179605" y="139399"/>
                    <a:pt x="139399" y="179605"/>
                    <a:pt x="89802" y="179605"/>
                  </a:cubicBezTo>
                  <a:cubicBezTo>
                    <a:pt x="40206" y="179605"/>
                    <a:pt x="0" y="139399"/>
                    <a:pt x="0" y="89802"/>
                  </a:cubicBezTo>
                  <a:cubicBezTo>
                    <a:pt x="0" y="40206"/>
                    <a:pt x="40206" y="0"/>
                    <a:pt x="89802" y="0"/>
                  </a:cubicBezTo>
                  <a:cubicBezTo>
                    <a:pt x="139399" y="0"/>
                    <a:pt x="179605" y="40206"/>
                    <a:pt x="179605" y="89802"/>
                  </a:cubicBezTo>
                  <a:close/>
                </a:path>
              </a:pathLst>
            </a:custGeom>
            <a:solidFill>
              <a:srgbClr val="FFFFFF"/>
            </a:solidFill>
            <a:ln w="52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DVOT-Surekh" panose="00000400000000000000" pitchFamily="2" charset="0"/>
                <a:cs typeface="DVOT-Surekh" panose="00000400000000000000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56DA0AA-0AEF-1A50-8AD6-058D959C21F5}"/>
                </a:ext>
              </a:extLst>
            </p:cNvPr>
            <p:cNvSpPr/>
            <p:nvPr/>
          </p:nvSpPr>
          <p:spPr>
            <a:xfrm>
              <a:off x="10596653" y="4299785"/>
              <a:ext cx="78601" cy="82969"/>
            </a:xfrm>
            <a:custGeom>
              <a:avLst/>
              <a:gdLst>
                <a:gd name="connsiteX0" fmla="*/ 116215 w 116214"/>
                <a:gd name="connsiteY0" fmla="*/ 58107 h 116214"/>
                <a:gd name="connsiteX1" fmla="*/ 58107 w 116214"/>
                <a:gd name="connsiteY1" fmla="*/ 116215 h 116214"/>
                <a:gd name="connsiteX2" fmla="*/ 0 w 116214"/>
                <a:gd name="connsiteY2" fmla="*/ 58107 h 116214"/>
                <a:gd name="connsiteX3" fmla="*/ 58107 w 116214"/>
                <a:gd name="connsiteY3" fmla="*/ 0 h 116214"/>
                <a:gd name="connsiteX4" fmla="*/ 116215 w 116214"/>
                <a:gd name="connsiteY4" fmla="*/ 58107 h 11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214" h="116214">
                  <a:moveTo>
                    <a:pt x="116215" y="58107"/>
                  </a:moveTo>
                  <a:cubicBezTo>
                    <a:pt x="116215" y="90199"/>
                    <a:pt x="90200" y="116215"/>
                    <a:pt x="58107" y="116215"/>
                  </a:cubicBezTo>
                  <a:cubicBezTo>
                    <a:pt x="26015" y="116215"/>
                    <a:pt x="0" y="90199"/>
                    <a:pt x="0" y="58107"/>
                  </a:cubicBezTo>
                  <a:cubicBezTo>
                    <a:pt x="0" y="26016"/>
                    <a:pt x="26015" y="0"/>
                    <a:pt x="58107" y="0"/>
                  </a:cubicBezTo>
                  <a:cubicBezTo>
                    <a:pt x="90200" y="0"/>
                    <a:pt x="116215" y="26016"/>
                    <a:pt x="116215" y="58107"/>
                  </a:cubicBezTo>
                  <a:close/>
                </a:path>
              </a:pathLst>
            </a:custGeom>
            <a:solidFill>
              <a:schemeClr val="accent6"/>
            </a:solidFill>
            <a:ln w="52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DVOT-Surekh" panose="00000400000000000000" pitchFamily="2" charset="0"/>
                <a:cs typeface="DVOT-Surekh" panose="00000400000000000000" pitchFamily="2" charset="0"/>
              </a:endParaRPr>
            </a:p>
          </p:txBody>
        </p:sp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229FF1D-83AE-B8F4-BEE3-1BE60F4545FB}"/>
              </a:ext>
            </a:extLst>
          </p:cNvPr>
          <p:cNvSpPr/>
          <p:nvPr/>
        </p:nvSpPr>
        <p:spPr>
          <a:xfrm>
            <a:off x="8698626" y="3182780"/>
            <a:ext cx="58907" cy="58907"/>
          </a:xfrm>
          <a:custGeom>
            <a:avLst/>
            <a:gdLst>
              <a:gd name="connsiteX0" fmla="*/ 73955 w 73954"/>
              <a:gd name="connsiteY0" fmla="*/ 36977 h 73954"/>
              <a:gd name="connsiteX1" fmla="*/ 36977 w 73954"/>
              <a:gd name="connsiteY1" fmla="*/ 73955 h 73954"/>
              <a:gd name="connsiteX2" fmla="*/ 0 w 73954"/>
              <a:gd name="connsiteY2" fmla="*/ 36977 h 73954"/>
              <a:gd name="connsiteX3" fmla="*/ 36977 w 73954"/>
              <a:gd name="connsiteY3" fmla="*/ 0 h 73954"/>
              <a:gd name="connsiteX4" fmla="*/ 73955 w 73954"/>
              <a:gd name="connsiteY4" fmla="*/ 36977 h 73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54" h="73954">
                <a:moveTo>
                  <a:pt x="73955" y="36977"/>
                </a:moveTo>
                <a:cubicBezTo>
                  <a:pt x="73955" y="57399"/>
                  <a:pt x="57399" y="73955"/>
                  <a:pt x="36977" y="73955"/>
                </a:cubicBezTo>
                <a:cubicBezTo>
                  <a:pt x="16556" y="73955"/>
                  <a:pt x="0" y="57399"/>
                  <a:pt x="0" y="36977"/>
                </a:cubicBezTo>
                <a:cubicBezTo>
                  <a:pt x="0" y="16556"/>
                  <a:pt x="16556" y="0"/>
                  <a:pt x="36977" y="0"/>
                </a:cubicBezTo>
                <a:cubicBezTo>
                  <a:pt x="57399" y="0"/>
                  <a:pt x="73955" y="16556"/>
                  <a:pt x="73955" y="36977"/>
                </a:cubicBezTo>
                <a:close/>
              </a:path>
            </a:pathLst>
          </a:custGeom>
          <a:solidFill>
            <a:schemeClr val="accent4"/>
          </a:solidFill>
          <a:ln w="52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latin typeface="DVOT-Surekh" panose="00000400000000000000" pitchFamily="2" charset="0"/>
              <a:cs typeface="DVOT-Surekh" panose="00000400000000000000" pitchFamily="2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BD3776F-A1FA-17FA-F4B8-17E320E13B4C}"/>
              </a:ext>
            </a:extLst>
          </p:cNvPr>
          <p:cNvSpPr/>
          <p:nvPr/>
        </p:nvSpPr>
        <p:spPr>
          <a:xfrm>
            <a:off x="10765472" y="3169733"/>
            <a:ext cx="58907" cy="58907"/>
          </a:xfrm>
          <a:custGeom>
            <a:avLst/>
            <a:gdLst>
              <a:gd name="connsiteX0" fmla="*/ 73955 w 73954"/>
              <a:gd name="connsiteY0" fmla="*/ 36977 h 73954"/>
              <a:gd name="connsiteX1" fmla="*/ 36977 w 73954"/>
              <a:gd name="connsiteY1" fmla="*/ 73955 h 73954"/>
              <a:gd name="connsiteX2" fmla="*/ 0 w 73954"/>
              <a:gd name="connsiteY2" fmla="*/ 36977 h 73954"/>
              <a:gd name="connsiteX3" fmla="*/ 36977 w 73954"/>
              <a:gd name="connsiteY3" fmla="*/ 0 h 73954"/>
              <a:gd name="connsiteX4" fmla="*/ 73955 w 73954"/>
              <a:gd name="connsiteY4" fmla="*/ 36977 h 73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54" h="73954">
                <a:moveTo>
                  <a:pt x="73955" y="36977"/>
                </a:moveTo>
                <a:cubicBezTo>
                  <a:pt x="73955" y="57399"/>
                  <a:pt x="57399" y="73955"/>
                  <a:pt x="36977" y="73955"/>
                </a:cubicBezTo>
                <a:cubicBezTo>
                  <a:pt x="16556" y="73955"/>
                  <a:pt x="0" y="57399"/>
                  <a:pt x="0" y="36977"/>
                </a:cubicBezTo>
                <a:cubicBezTo>
                  <a:pt x="0" y="16556"/>
                  <a:pt x="16556" y="0"/>
                  <a:pt x="36977" y="0"/>
                </a:cubicBezTo>
                <a:cubicBezTo>
                  <a:pt x="57399" y="0"/>
                  <a:pt x="73955" y="16556"/>
                  <a:pt x="73955" y="36977"/>
                </a:cubicBezTo>
                <a:close/>
              </a:path>
            </a:pathLst>
          </a:custGeom>
          <a:solidFill>
            <a:schemeClr val="accent6"/>
          </a:solidFill>
          <a:ln w="52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accent6"/>
              </a:solidFill>
              <a:latin typeface="DVOT-Surekh" panose="00000400000000000000" pitchFamily="2" charset="0"/>
              <a:cs typeface="DVOT-Surekh" panose="00000400000000000000" pitchFamily="2" charset="0"/>
            </a:endParaRPr>
          </a:p>
        </p:txBody>
      </p:sp>
      <p:sp>
        <p:nvSpPr>
          <p:cNvPr id="71" name="Freeform: Shape 123">
            <a:extLst>
              <a:ext uri="{FF2B5EF4-FFF2-40B4-BE49-F238E27FC236}">
                <a16:creationId xmlns:a16="http://schemas.microsoft.com/office/drawing/2014/main" id="{3E9BF19C-435A-7733-24D3-35269787E71A}"/>
              </a:ext>
            </a:extLst>
          </p:cNvPr>
          <p:cNvSpPr/>
          <p:nvPr/>
        </p:nvSpPr>
        <p:spPr>
          <a:xfrm>
            <a:off x="873787" y="3008058"/>
            <a:ext cx="121474" cy="127571"/>
          </a:xfrm>
          <a:custGeom>
            <a:avLst/>
            <a:gdLst>
              <a:gd name="connsiteX0" fmla="*/ 179605 w 179604"/>
              <a:gd name="connsiteY0" fmla="*/ 89802 h 179604"/>
              <a:gd name="connsiteX1" fmla="*/ 89802 w 179604"/>
              <a:gd name="connsiteY1" fmla="*/ 179605 h 179604"/>
              <a:gd name="connsiteX2" fmla="*/ 0 w 179604"/>
              <a:gd name="connsiteY2" fmla="*/ 89802 h 179604"/>
              <a:gd name="connsiteX3" fmla="*/ 89802 w 179604"/>
              <a:gd name="connsiteY3" fmla="*/ 0 h 179604"/>
              <a:gd name="connsiteX4" fmla="*/ 179605 w 179604"/>
              <a:gd name="connsiteY4" fmla="*/ 89802 h 179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604" h="179604">
                <a:moveTo>
                  <a:pt x="179605" y="89802"/>
                </a:moveTo>
                <a:cubicBezTo>
                  <a:pt x="179605" y="139399"/>
                  <a:pt x="139399" y="179605"/>
                  <a:pt x="89802" y="179605"/>
                </a:cubicBezTo>
                <a:cubicBezTo>
                  <a:pt x="40206" y="179605"/>
                  <a:pt x="0" y="139399"/>
                  <a:pt x="0" y="89802"/>
                </a:cubicBezTo>
                <a:cubicBezTo>
                  <a:pt x="0" y="40206"/>
                  <a:pt x="40206" y="0"/>
                  <a:pt x="89802" y="0"/>
                </a:cubicBezTo>
                <a:cubicBezTo>
                  <a:pt x="139399" y="0"/>
                  <a:pt x="179605" y="40206"/>
                  <a:pt x="179605" y="89802"/>
                </a:cubicBezTo>
                <a:close/>
              </a:path>
            </a:pathLst>
          </a:custGeom>
          <a:solidFill>
            <a:srgbClr val="FFFFFF"/>
          </a:solidFill>
          <a:ln w="52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DVOT-Surekh" panose="00000400000000000000" pitchFamily="2" charset="0"/>
              <a:cs typeface="DVOT-Surekh" panose="00000400000000000000" pitchFamily="2" charset="0"/>
            </a:endParaRPr>
          </a:p>
        </p:txBody>
      </p:sp>
      <p:sp>
        <p:nvSpPr>
          <p:cNvPr id="72" name="Freeform: Shape 124">
            <a:extLst>
              <a:ext uri="{FF2B5EF4-FFF2-40B4-BE49-F238E27FC236}">
                <a16:creationId xmlns:a16="http://schemas.microsoft.com/office/drawing/2014/main" id="{7580083D-E0AC-978F-69B1-A1186F24ACFC}"/>
              </a:ext>
            </a:extLst>
          </p:cNvPr>
          <p:cNvSpPr/>
          <p:nvPr/>
        </p:nvSpPr>
        <p:spPr>
          <a:xfrm>
            <a:off x="918573" y="3045579"/>
            <a:ext cx="50018" cy="52529"/>
          </a:xfrm>
          <a:custGeom>
            <a:avLst/>
            <a:gdLst>
              <a:gd name="connsiteX0" fmla="*/ 73955 w 73954"/>
              <a:gd name="connsiteY0" fmla="*/ 36977 h 73954"/>
              <a:gd name="connsiteX1" fmla="*/ 36977 w 73954"/>
              <a:gd name="connsiteY1" fmla="*/ 73955 h 73954"/>
              <a:gd name="connsiteX2" fmla="*/ 0 w 73954"/>
              <a:gd name="connsiteY2" fmla="*/ 36977 h 73954"/>
              <a:gd name="connsiteX3" fmla="*/ 36977 w 73954"/>
              <a:gd name="connsiteY3" fmla="*/ 0 h 73954"/>
              <a:gd name="connsiteX4" fmla="*/ 73955 w 73954"/>
              <a:gd name="connsiteY4" fmla="*/ 36977 h 73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54" h="73954">
                <a:moveTo>
                  <a:pt x="73955" y="36977"/>
                </a:moveTo>
                <a:cubicBezTo>
                  <a:pt x="73955" y="57399"/>
                  <a:pt x="57400" y="73955"/>
                  <a:pt x="36977" y="73955"/>
                </a:cubicBezTo>
                <a:cubicBezTo>
                  <a:pt x="16555" y="73955"/>
                  <a:pt x="0" y="57399"/>
                  <a:pt x="0" y="36977"/>
                </a:cubicBezTo>
                <a:cubicBezTo>
                  <a:pt x="0" y="16556"/>
                  <a:pt x="16555" y="0"/>
                  <a:pt x="36977" y="0"/>
                </a:cubicBezTo>
                <a:cubicBezTo>
                  <a:pt x="57400" y="0"/>
                  <a:pt x="73955" y="16556"/>
                  <a:pt x="73955" y="36977"/>
                </a:cubicBezTo>
                <a:close/>
              </a:path>
            </a:pathLst>
          </a:custGeom>
          <a:solidFill>
            <a:schemeClr val="accent1"/>
          </a:solidFill>
          <a:ln w="52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DVOT-Surekh" panose="00000400000000000000" pitchFamily="2" charset="0"/>
              <a:cs typeface="DVOT-Surekh" panose="00000400000000000000" pitchFamily="2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15DD06F-19C0-25EC-E896-87072EE2ED4F}"/>
              </a:ext>
            </a:extLst>
          </p:cNvPr>
          <p:cNvSpPr txBox="1"/>
          <p:nvPr/>
        </p:nvSpPr>
        <p:spPr>
          <a:xfrm>
            <a:off x="120717" y="3487473"/>
            <a:ext cx="19533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VOT-Surekh" panose="00000400000000000000" pitchFamily="2" charset="0"/>
              <a:cs typeface="DVOT-Surekh" panose="00000400000000000000" pitchFamily="2" charset="0"/>
            </a:endParaRPr>
          </a:p>
        </p:txBody>
      </p:sp>
      <p:sp>
        <p:nvSpPr>
          <p:cNvPr id="77" name="Freeform: Shape 123">
            <a:extLst>
              <a:ext uri="{FF2B5EF4-FFF2-40B4-BE49-F238E27FC236}">
                <a16:creationId xmlns:a16="http://schemas.microsoft.com/office/drawing/2014/main" id="{3E9BF19C-435A-7733-24D3-35269787E71A}"/>
              </a:ext>
            </a:extLst>
          </p:cNvPr>
          <p:cNvSpPr/>
          <p:nvPr/>
        </p:nvSpPr>
        <p:spPr>
          <a:xfrm>
            <a:off x="873787" y="3006184"/>
            <a:ext cx="121474" cy="127571"/>
          </a:xfrm>
          <a:custGeom>
            <a:avLst/>
            <a:gdLst>
              <a:gd name="connsiteX0" fmla="*/ 179605 w 179604"/>
              <a:gd name="connsiteY0" fmla="*/ 89802 h 179604"/>
              <a:gd name="connsiteX1" fmla="*/ 89802 w 179604"/>
              <a:gd name="connsiteY1" fmla="*/ 179605 h 179604"/>
              <a:gd name="connsiteX2" fmla="*/ 0 w 179604"/>
              <a:gd name="connsiteY2" fmla="*/ 89802 h 179604"/>
              <a:gd name="connsiteX3" fmla="*/ 89802 w 179604"/>
              <a:gd name="connsiteY3" fmla="*/ 0 h 179604"/>
              <a:gd name="connsiteX4" fmla="*/ 179605 w 179604"/>
              <a:gd name="connsiteY4" fmla="*/ 89802 h 179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604" h="179604">
                <a:moveTo>
                  <a:pt x="179605" y="89802"/>
                </a:moveTo>
                <a:cubicBezTo>
                  <a:pt x="179605" y="139399"/>
                  <a:pt x="139399" y="179605"/>
                  <a:pt x="89802" y="179605"/>
                </a:cubicBezTo>
                <a:cubicBezTo>
                  <a:pt x="40206" y="179605"/>
                  <a:pt x="0" y="139399"/>
                  <a:pt x="0" y="89802"/>
                </a:cubicBezTo>
                <a:cubicBezTo>
                  <a:pt x="0" y="40206"/>
                  <a:pt x="40206" y="0"/>
                  <a:pt x="89802" y="0"/>
                </a:cubicBezTo>
                <a:cubicBezTo>
                  <a:pt x="139399" y="0"/>
                  <a:pt x="179605" y="40206"/>
                  <a:pt x="179605" y="89802"/>
                </a:cubicBezTo>
                <a:close/>
              </a:path>
            </a:pathLst>
          </a:custGeom>
          <a:solidFill>
            <a:srgbClr val="FFFFFF"/>
          </a:solidFill>
          <a:ln w="52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DVOT-Surekh" panose="00000400000000000000" pitchFamily="2" charset="0"/>
              <a:cs typeface="DVOT-Surekh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852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Office Theme">
  <a:themeElements>
    <a:clrScheme name="Custom 103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A2EA3"/>
      </a:accent1>
      <a:accent2>
        <a:srgbClr val="FCA827"/>
      </a:accent2>
      <a:accent3>
        <a:srgbClr val="E84600"/>
      </a:accent3>
      <a:accent4>
        <a:srgbClr val="1272CC"/>
      </a:accent4>
      <a:accent5>
        <a:srgbClr val="740CBC"/>
      </a:accent5>
      <a:accent6>
        <a:srgbClr val="BA0044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3127</TotalTime>
  <Words>4968</Words>
  <Application>Microsoft Office PowerPoint</Application>
  <PresentationFormat>Widescreen</PresentationFormat>
  <Paragraphs>981</Paragraphs>
  <Slides>37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37</vt:i4>
      </vt:variant>
    </vt:vector>
  </HeadingPairs>
  <TitlesOfParts>
    <vt:vector size="53" baseType="lpstr">
      <vt:lpstr>Arial</vt:lpstr>
      <vt:lpstr>Calibri</vt:lpstr>
      <vt:lpstr>Calibri Light</vt:lpstr>
      <vt:lpstr>Courier New</vt:lpstr>
      <vt:lpstr>DVOT-Surekh</vt:lpstr>
      <vt:lpstr>Kokila</vt:lpstr>
      <vt:lpstr>Montserrat</vt:lpstr>
      <vt:lpstr>Noto Sans Symbols</vt:lpstr>
      <vt:lpstr>Symbol</vt:lpstr>
      <vt:lpstr>Times New Roman</vt:lpstr>
      <vt:lpstr>Wingdings</vt:lpstr>
      <vt:lpstr>Office Theme</vt:lpstr>
      <vt:lpstr>1_Office Theme</vt:lpstr>
      <vt:lpstr>3_Office Theme</vt:lpstr>
      <vt:lpstr>4_Office Theme</vt:lpstr>
      <vt:lpstr>Metropolitan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2 – Agriculture Sector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3–Agriculture / Food Processing Sector</vt:lpstr>
      <vt:lpstr>PowerPoint Presentation</vt:lpstr>
      <vt:lpstr>PowerPoint Presentation</vt:lpstr>
      <vt:lpstr>PowerPoint Presentation</vt:lpstr>
      <vt:lpstr>PowerPoint Presentation</vt:lpstr>
      <vt:lpstr>Part 4 – Industry Sector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5 - Service Sector</vt:lpstr>
      <vt:lpstr>PowerPoint Presentation</vt:lpstr>
      <vt:lpstr>PowerPoint Presentation</vt:lpstr>
      <vt:lpstr>PowerPoint Presentation</vt:lpstr>
      <vt:lpstr>PowerPoint Presentation</vt:lpstr>
      <vt:lpstr>Part 6 - Urban Development</vt:lpstr>
      <vt:lpstr>PowerPoint Presentation</vt:lpstr>
      <vt:lpstr>Other Initiatives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 p</dc:creator>
  <cp:lastModifiedBy>hp20252105@outlook.com</cp:lastModifiedBy>
  <cp:revision>268</cp:revision>
  <cp:lastPrinted>2025-01-10T11:28:01Z</cp:lastPrinted>
  <dcterms:created xsi:type="dcterms:W3CDTF">2025-01-06T07:05:01Z</dcterms:created>
  <dcterms:modified xsi:type="dcterms:W3CDTF">2025-05-25T08:13:57Z</dcterms:modified>
</cp:coreProperties>
</file>